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4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Layouts/slideLayout2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handoutMasters/handoutMaster1.xml" ContentType="application/vnd.openxmlformats-officedocument.presentationml.handoutMaster+xml"/>
  <Override PartName="/ppt/theme/theme5.xml" ContentType="application/vnd.openxmlformats-officedocument.theme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5" r:id="rId1"/>
    <p:sldMasterId id="2147483742" r:id="rId2"/>
    <p:sldMasterId id="2147483765" r:id="rId3"/>
  </p:sldMasterIdLst>
  <p:notesMasterIdLst>
    <p:notesMasterId r:id="rId9"/>
  </p:notesMasterIdLst>
  <p:handoutMasterIdLst>
    <p:handoutMasterId r:id="rId10"/>
  </p:handoutMasterIdLst>
  <p:sldIdLst>
    <p:sldId id="332" r:id="rId4"/>
    <p:sldId id="333" r:id="rId5"/>
    <p:sldId id="334" r:id="rId6"/>
    <p:sldId id="335" r:id="rId7"/>
    <p:sldId id="336" r:id="rId8"/>
  </p:sldIdLst>
  <p:sldSz cx="9144000" cy="6858000" type="screen4x3"/>
  <p:notesSz cx="7099300" cy="10234613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1pPr>
    <a:lvl2pPr marL="457200" algn="l" defTabSz="457200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2pPr>
    <a:lvl3pPr marL="914400" algn="l" defTabSz="457200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3pPr>
    <a:lvl4pPr marL="1371600" algn="l" defTabSz="457200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4pPr>
    <a:lvl5pPr marL="1828800" algn="l" defTabSz="457200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307098"/>
    <a:srgbClr val="186D7E"/>
    <a:srgbClr val="005BA1"/>
    <a:srgbClr val="005BAB"/>
    <a:srgbClr val="31BBD7"/>
    <a:srgbClr val="0000FF"/>
    <a:srgbClr val="FFCC00"/>
    <a:srgbClr val="6600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422" autoAdjust="0"/>
    <p:restoredTop sz="91197" autoAdjust="0"/>
  </p:normalViewPr>
  <p:slideViewPr>
    <p:cSldViewPr snapToGrid="0" snapToObjects="1">
      <p:cViewPr>
        <p:scale>
          <a:sx n="75" d="100"/>
          <a:sy n="75" d="100"/>
        </p:scale>
        <p:origin x="-378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52" d="100"/>
          <a:sy n="52" d="100"/>
        </p:scale>
        <p:origin x="-1956" y="-90"/>
      </p:cViewPr>
      <p:guideLst>
        <p:guide orient="horz" pos="3223"/>
        <p:guide pos="2236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heme" Target="theme/theme1.xml"/><Relationship Id="rId18" Type="http://schemas.openxmlformats.org/officeDocument/2006/relationships/customXml" Target="../customXml/item4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viewProps" Target="viewProps.xml"/><Relationship Id="rId17" Type="http://schemas.openxmlformats.org/officeDocument/2006/relationships/customXml" Target="../customXml/item3.xml"/><Relationship Id="rId2" Type="http://schemas.openxmlformats.org/officeDocument/2006/relationships/slideMaster" Target="slideMasters/slideMaster2.xml"/><Relationship Id="rId16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openxmlformats.org/officeDocument/2006/relationships/customXml" Target="../customXml/item1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4" cy="511486"/>
          </a:xfrm>
          <a:prstGeom prst="rect">
            <a:avLst/>
          </a:prstGeom>
        </p:spPr>
        <p:txBody>
          <a:bodyPr vert="horz" lIns="94604" tIns="47302" rIns="94604" bIns="47302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1282" y="0"/>
            <a:ext cx="3076364" cy="511486"/>
          </a:xfrm>
          <a:prstGeom prst="rect">
            <a:avLst/>
          </a:prstGeom>
        </p:spPr>
        <p:txBody>
          <a:bodyPr vert="horz" lIns="94604" tIns="47302" rIns="94604" bIns="47302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3FA168F7-EFDC-4B3C-8985-0E6375CC9878}" type="datetimeFigureOut">
              <a:rPr lang="en-US"/>
              <a:pPr>
                <a:defRPr/>
              </a:pPr>
              <a:t>10/17/2012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21494"/>
            <a:ext cx="3076364" cy="511485"/>
          </a:xfrm>
          <a:prstGeom prst="rect">
            <a:avLst/>
          </a:prstGeom>
        </p:spPr>
        <p:txBody>
          <a:bodyPr vert="horz" lIns="94604" tIns="47302" rIns="94604" bIns="47302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1282" y="9721494"/>
            <a:ext cx="3076364" cy="511485"/>
          </a:xfrm>
          <a:prstGeom prst="rect">
            <a:avLst/>
          </a:prstGeom>
        </p:spPr>
        <p:txBody>
          <a:bodyPr vert="horz" lIns="94604" tIns="47302" rIns="94604" bIns="47302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AB8A3AA4-DD0E-44D6-B325-8206ACCB1B7B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4" cy="511486"/>
          </a:xfrm>
          <a:prstGeom prst="rect">
            <a:avLst/>
          </a:prstGeom>
        </p:spPr>
        <p:txBody>
          <a:bodyPr vert="horz" lIns="94604" tIns="47302" rIns="94604" bIns="47302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82" y="0"/>
            <a:ext cx="3076364" cy="511486"/>
          </a:xfrm>
          <a:prstGeom prst="rect">
            <a:avLst/>
          </a:prstGeom>
        </p:spPr>
        <p:txBody>
          <a:bodyPr vert="horz" lIns="94604" tIns="47302" rIns="94604" bIns="47302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B6117D46-5ACE-4BE6-94E7-00961FCF5F62}" type="datetimeFigureOut">
              <a:rPr lang="en-US"/>
              <a:pPr>
                <a:defRPr/>
              </a:pPr>
              <a:t>10/17/2012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6512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604" tIns="47302" rIns="94604" bIns="47302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1" y="4861564"/>
            <a:ext cx="5679440" cy="4605004"/>
          </a:xfrm>
          <a:prstGeom prst="rect">
            <a:avLst/>
          </a:prstGeom>
        </p:spPr>
        <p:txBody>
          <a:bodyPr vert="horz" lIns="94604" tIns="47302" rIns="94604" bIns="47302" rtlCol="0">
            <a:normAutofit/>
          </a:bodyPr>
          <a:lstStyle/>
          <a:p>
            <a:pPr lvl="0"/>
            <a:r>
              <a:rPr lang="nl-BE" noProof="0" smtClean="0"/>
              <a:t>Click to edit Master text styles</a:t>
            </a:r>
          </a:p>
          <a:p>
            <a:pPr lvl="1"/>
            <a:r>
              <a:rPr lang="nl-BE" noProof="0" smtClean="0"/>
              <a:t>Second level</a:t>
            </a:r>
          </a:p>
          <a:p>
            <a:pPr lvl="2"/>
            <a:r>
              <a:rPr lang="nl-BE" noProof="0" smtClean="0"/>
              <a:t>Third level</a:t>
            </a:r>
          </a:p>
          <a:p>
            <a:pPr lvl="3"/>
            <a:r>
              <a:rPr lang="nl-BE" noProof="0" smtClean="0"/>
              <a:t>Fourth level</a:t>
            </a:r>
          </a:p>
          <a:p>
            <a:pPr lvl="4"/>
            <a:r>
              <a:rPr lang="nl-BE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494"/>
            <a:ext cx="3076364" cy="511485"/>
          </a:xfrm>
          <a:prstGeom prst="rect">
            <a:avLst/>
          </a:prstGeom>
        </p:spPr>
        <p:txBody>
          <a:bodyPr vert="horz" lIns="94604" tIns="47302" rIns="94604" bIns="47302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82" y="9721494"/>
            <a:ext cx="3076364" cy="511485"/>
          </a:xfrm>
          <a:prstGeom prst="rect">
            <a:avLst/>
          </a:prstGeom>
        </p:spPr>
        <p:txBody>
          <a:bodyPr vert="horz" lIns="94604" tIns="47302" rIns="94604" bIns="47302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88830241-E874-436B-A81F-B5C8A91EC4E0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Formatvorlage des Untertitelmasters durch Klicken bearbeiten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395C0C-5420-4763-AA0D-DCEC4FA42E87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3A9DAC-C0FB-404E-A308-5C9C21403B14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1027113"/>
            <a:ext cx="2057400" cy="509905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027113"/>
            <a:ext cx="6019800" cy="5099050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FF0FD3-61CE-467B-97F4-430F7A1CCE3E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AF4092-1245-4043-A1E4-A76934654EE7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Ovr>
    <a:masterClrMapping/>
  </p:clrMapOvr>
  <p:transition spd="med">
    <p:wipe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F085DA-2F46-4A02-99CA-60899D22B5B9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Ovr>
    <a:masterClrMapping/>
  </p:clrMapOvr>
  <p:transition spd="med">
    <p:wipe dir="r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D05F70-ADDD-400F-8ECA-1B03B8BA8DB5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Ovr>
    <a:masterClrMapping/>
  </p:clrMapOvr>
  <p:transition spd="med">
    <p:wipe dir="r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752600"/>
            <a:ext cx="4038600" cy="4373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752600"/>
            <a:ext cx="4038600" cy="4373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3F817B-BBED-4D9E-9E15-23979E7C4876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Ovr>
    <a:masterClrMapping/>
  </p:clrMapOvr>
  <p:transition spd="med">
    <p:wipe dir="r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B7D6CC-D992-4ECC-8F1D-9CAF1AB770CA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Ovr>
    <a:masterClrMapping/>
  </p:clrMapOvr>
  <p:transition spd="med">
    <p:wipe dir="r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534CE3-E58B-40F5-B269-3C677ACE6607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Ovr>
    <a:masterClrMapping/>
  </p:clrMapOvr>
  <p:transition spd="med">
    <p:wipe dir="r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619386-5E2A-4E76-AD5C-E1B487AC4E55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Ovr>
    <a:masterClrMapping/>
  </p:clrMapOvr>
  <p:transition spd="med">
    <p:wipe dir="r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EB1043-669C-4CD8-B601-72C3C28EF6D2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Ovr>
    <a:masterClrMapping/>
  </p:clrMapOvr>
  <p:transition spd="med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20F365-D91F-436B-9808-D8E5D9BD6CCD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0C75A1-7804-4AE6-B570-1C54362A2E09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Ovr>
    <a:masterClrMapping/>
  </p:clrMapOvr>
  <p:transition spd="med">
    <p:wipe dir="r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C95BD9-5291-43B2-A4AC-83793151B2BB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Ovr>
    <a:masterClrMapping/>
  </p:clrMapOvr>
  <p:transition spd="med">
    <p:wipe dir="r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1027113"/>
            <a:ext cx="2057400" cy="5099050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1027113"/>
            <a:ext cx="6019800" cy="509905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1BD33C-5BC2-446D-A8D1-2F4BC1BFFC72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Ovr>
    <a:masterClrMapping/>
  </p:clrMapOvr>
  <p:transition spd="med">
    <p:wipe dir="r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 Single Corner Rectangle 5"/>
          <p:cNvSpPr/>
          <p:nvPr/>
        </p:nvSpPr>
        <p:spPr>
          <a:xfrm>
            <a:off x="0" y="6381750"/>
            <a:ext cx="7937500" cy="476250"/>
          </a:xfrm>
          <a:prstGeom prst="round1Rect">
            <a:avLst/>
          </a:prstGeom>
          <a:solidFill>
            <a:srgbClr val="307098"/>
          </a:solidFill>
          <a:ln>
            <a:noFill/>
          </a:ln>
          <a:effectLst>
            <a:outerShdw blurRad="40000" dist="23000" dir="1836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 b="1" dirty="0"/>
          </a:p>
        </p:txBody>
      </p:sp>
      <p:sp>
        <p:nvSpPr>
          <p:cNvPr id="3" name="Round Single Corner Rectangle 7"/>
          <p:cNvSpPr/>
          <p:nvPr userDrawn="1"/>
        </p:nvSpPr>
        <p:spPr>
          <a:xfrm rot="10800000">
            <a:off x="2217738" y="0"/>
            <a:ext cx="6926262" cy="692150"/>
          </a:xfrm>
          <a:prstGeom prst="round1Rect">
            <a:avLst/>
          </a:prstGeom>
          <a:solidFill>
            <a:srgbClr val="307098"/>
          </a:solidFill>
          <a:ln>
            <a:noFill/>
          </a:ln>
          <a:effectLst>
            <a:outerShdw blurRad="40000" dist="23000" dir="1836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dirty="0"/>
              <a:t> </a:t>
            </a:r>
          </a:p>
        </p:txBody>
      </p:sp>
      <p:pic>
        <p:nvPicPr>
          <p:cNvPr id="4" name="Picture 1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1163" y="0"/>
            <a:ext cx="1466850" cy="66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C:\Users\camuscl\AppData\Local\Microsoft\Windows\Temporary Internet Files\Content.IE5\GTVTTPZC\MP900438622[3].jpg"/>
          <p:cNvPicPr>
            <a:picLocks noChangeAspect="1" noChangeArrowheads="1"/>
          </p:cNvPicPr>
          <p:nvPr userDrawn="1"/>
        </p:nvPicPr>
        <p:blipFill>
          <a:blip r:embed="rId3">
            <a:lum bright="70000" contrast="-70000"/>
          </a:blip>
          <a:srcRect/>
          <a:stretch>
            <a:fillRect/>
          </a:stretch>
        </p:blipFill>
        <p:spPr bwMode="auto">
          <a:xfrm>
            <a:off x="168275" y="-812800"/>
            <a:ext cx="897572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6" descr="FOND_COVER_transp.png"/>
          <p:cNvPicPr>
            <a:picLocks noChangeAspect="1"/>
          </p:cNvPicPr>
          <p:nvPr userDrawn="1"/>
        </p:nvPicPr>
        <p:blipFill>
          <a:blip r:embed="rId4" cstate="print">
            <a:duotone>
              <a:prstClr val="black"/>
              <a:srgbClr val="2953DB">
                <a:tint val="45000"/>
                <a:satMod val="400000"/>
              </a:srgbClr>
            </a:duotone>
            <a:extLst/>
          </a:blip>
          <a:stretch>
            <a:fillRect/>
          </a:stretch>
        </p:blipFill>
        <p:spPr>
          <a:xfrm>
            <a:off x="-79770" y="0"/>
            <a:ext cx="9223769" cy="6858000"/>
          </a:xfrm>
          <a:prstGeom prst="rect">
            <a:avLst/>
          </a:prstGeom>
        </p:spPr>
      </p:pic>
      <p:sp>
        <p:nvSpPr>
          <p:cNvPr id="7" name="Rectangle à coins arrondis 7"/>
          <p:cNvSpPr/>
          <p:nvPr userDrawn="1"/>
        </p:nvSpPr>
        <p:spPr>
          <a:xfrm>
            <a:off x="-223838" y="769938"/>
            <a:ext cx="2938463" cy="127635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BE" sz="1800"/>
          </a:p>
        </p:txBody>
      </p:sp>
      <p:pic>
        <p:nvPicPr>
          <p:cNvPr id="8" name="Picture 3"/>
          <p:cNvPicPr>
            <a:picLocks noChangeAspect="1"/>
          </p:cNvPicPr>
          <p:nvPr userDrawn="1"/>
        </p:nvPicPr>
        <p:blipFill>
          <a:blip r:embed="rId5"/>
          <a:srcRect/>
          <a:stretch>
            <a:fillRect/>
          </a:stretch>
        </p:blipFill>
        <p:spPr bwMode="auto">
          <a:xfrm>
            <a:off x="95250" y="844550"/>
            <a:ext cx="2298700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ZoneTexte 9"/>
          <p:cNvSpPr txBox="1">
            <a:spLocks noChangeArrowheads="1"/>
          </p:cNvSpPr>
          <p:nvPr userDrawn="1"/>
        </p:nvSpPr>
        <p:spPr bwMode="auto">
          <a:xfrm>
            <a:off x="3276600" y="2060575"/>
            <a:ext cx="49672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endParaRPr lang="fr-BE" sz="1800">
              <a:latin typeface="Arial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" name="Date Placeholder 5"/>
          <p:cNvSpPr txBox="1">
            <a:spLocks noGrp="1"/>
          </p:cNvSpPr>
          <p:nvPr userDrawn="1"/>
        </p:nvSpPr>
        <p:spPr bwMode="auto">
          <a:xfrm>
            <a:off x="6772275" y="5680075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fld id="{FB3ED4C3-1B57-464F-BB53-A7A0CF1E95D7}" type="datetime1">
              <a:rPr lang="en-IE" sz="1400" b="1">
                <a:solidFill>
                  <a:schemeClr val="bg1"/>
                </a:solidFill>
                <a:latin typeface="Arial" charset="0"/>
                <a:ea typeface="ＭＳ Ｐゴシック" pitchFamily="34" charset="-128"/>
                <a:cs typeface="+mn-cs"/>
              </a:rPr>
              <a:pPr algn="r">
                <a:defRPr/>
              </a:pPr>
              <a:t>17/10/2012</a:t>
            </a:fld>
            <a:endParaRPr lang="en-US" sz="1400" b="1">
              <a:solidFill>
                <a:schemeClr val="bg1"/>
              </a:solidFill>
              <a:latin typeface="Arial" charset="0"/>
              <a:ea typeface="ＭＳ Ｐゴシック" pitchFamily="34" charset="-128"/>
              <a:cs typeface="+mn-cs"/>
            </a:endParaRPr>
          </a:p>
        </p:txBody>
      </p:sp>
      <p:sp>
        <p:nvSpPr>
          <p:cNvPr id="11" name="TextBox 8"/>
          <p:cNvSpPr txBox="1">
            <a:spLocks noChangeArrowheads="1"/>
          </p:cNvSpPr>
          <p:nvPr userDrawn="1"/>
        </p:nvSpPr>
        <p:spPr bwMode="auto">
          <a:xfrm>
            <a:off x="1244600" y="5664200"/>
            <a:ext cx="71104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>
                <a:solidFill>
                  <a:srgbClr val="FFFFFF"/>
                </a:solidFill>
                <a:latin typeface="Verdana" pitchFamily="34" charset="0"/>
                <a:ea typeface="ＭＳ Ｐゴシック" pitchFamily="34" charset="-128"/>
                <a:cs typeface="+mn-cs"/>
              </a:rPr>
              <a:t>22nd RCC meeting GRI NW</a:t>
            </a:r>
          </a:p>
        </p:txBody>
      </p:sp>
      <p:sp>
        <p:nvSpPr>
          <p:cNvPr id="12" name="Title Placeholder 1"/>
          <p:cNvSpPr>
            <a:spLocks noGrp="1"/>
          </p:cNvSpPr>
          <p:nvPr/>
        </p:nvSpPr>
        <p:spPr bwMode="auto">
          <a:xfrm>
            <a:off x="2714625" y="1628775"/>
            <a:ext cx="619125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914400">
              <a:lnSpc>
                <a:spcPct val="90000"/>
              </a:lnSpc>
              <a:defRPr/>
            </a:pPr>
            <a:r>
              <a:rPr lang="en-GB" sz="3000" b="1">
                <a:solidFill>
                  <a:srgbClr val="00529B"/>
                </a:solidFill>
                <a:latin typeface="Verdana" pitchFamily="34" charset="0"/>
                <a:ea typeface="ＭＳ Ｐゴシック" pitchFamily="34" charset="-128"/>
                <a:cs typeface="+mn-cs"/>
              </a:rPr>
              <a:t>Location next Government and SG meeting</a:t>
            </a:r>
          </a:p>
        </p:txBody>
      </p:sp>
      <p:sp>
        <p:nvSpPr>
          <p:cNvPr id="13" name="Text Placeholder 2"/>
          <p:cNvSpPr>
            <a:spLocks/>
          </p:cNvSpPr>
          <p:nvPr userDrawn="1"/>
        </p:nvSpPr>
        <p:spPr bwMode="auto">
          <a:xfrm>
            <a:off x="2987675" y="2738438"/>
            <a:ext cx="5976938" cy="1223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defTabSz="914400" eaLnBrk="0" hangingPunct="0">
              <a:buClr>
                <a:srgbClr val="005BAB"/>
              </a:buClr>
              <a:buSzPct val="400000"/>
              <a:buFont typeface="Trebuchet MS" pitchFamily="34" charset="0"/>
              <a:buNone/>
              <a:defRPr/>
            </a:pPr>
            <a:endParaRPr lang="en-US" sz="2800" i="1" dirty="0">
              <a:latin typeface="Verdana" pitchFamily="34" charset="0"/>
              <a:ea typeface="ＭＳ Ｐゴシック" pitchFamily="34" charset="-128"/>
              <a:cs typeface="+mn-cs"/>
            </a:endParaRPr>
          </a:p>
          <a:p>
            <a:pPr defTabSz="914400" eaLnBrk="0" hangingPunct="0">
              <a:buClr>
                <a:srgbClr val="005BAB"/>
              </a:buClr>
              <a:buSzPct val="400000"/>
              <a:buFont typeface="Trebuchet MS" pitchFamily="34" charset="0"/>
              <a:buNone/>
              <a:defRPr/>
            </a:pPr>
            <a:r>
              <a:rPr lang="en-US" sz="2400" i="1" dirty="0">
                <a:latin typeface="Verdana" pitchFamily="34" charset="0"/>
                <a:ea typeface="ＭＳ Ｐゴシック" pitchFamily="34" charset="-128"/>
                <a:cs typeface="+mn-cs"/>
              </a:rPr>
              <a:t>Programme Office GRI NW</a:t>
            </a:r>
            <a:endParaRPr lang="en-US" sz="2000" dirty="0">
              <a:latin typeface="Verdana" pitchFamily="34" charset="0"/>
              <a:ea typeface="ＭＳ Ｐゴシック" pitchFamily="34" charset="-128"/>
              <a:cs typeface="+mn-cs"/>
            </a:endParaRPr>
          </a:p>
          <a:p>
            <a:pPr algn="ctr" defTabSz="914400" eaLnBrk="0" hangingPunct="0">
              <a:buClr>
                <a:srgbClr val="005BAB"/>
              </a:buClr>
              <a:buSzPct val="400000"/>
              <a:buFont typeface="Trebuchet MS" pitchFamily="34" charset="0"/>
              <a:buNone/>
              <a:defRPr/>
            </a:pPr>
            <a:endParaRPr lang="en-GB" sz="2800" dirty="0">
              <a:latin typeface="Verdana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>
        <p:tmplLst>
          <p:tmpl lvl="1">
            <p:tnLst>
              <p:par>
                <p:cTn presetID="12" presetClass="entr" presetSubtype="1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slide(fromTop)">
                      <p:cBhvr>
                        <p:cTn dur="500"/>
                        <p:tgtEl>
                          <p:spTgt spid="1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AA6DE3-28B5-42CB-98FD-7311E600EA00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752600"/>
            <a:ext cx="4038600" cy="4373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752600"/>
            <a:ext cx="4038600" cy="4373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0DE2E4-0F60-42F5-9B9A-0B991D0BF948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03661C-874C-4744-898C-9B10BA3B61AD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DFE8F6-C7F2-4E1A-9995-8CED4FEB8970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5E6559-8989-4766-BC5E-239A20432F44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1D897C-472A-4603-BC0D-140528CF8FF5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9E8A9C-301B-4994-B125-223B17269325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 Single Corner Rectangle 5"/>
          <p:cNvSpPr/>
          <p:nvPr/>
        </p:nvSpPr>
        <p:spPr>
          <a:xfrm>
            <a:off x="0" y="6381750"/>
            <a:ext cx="7937500" cy="476250"/>
          </a:xfrm>
          <a:prstGeom prst="round1Rect">
            <a:avLst/>
          </a:prstGeom>
          <a:solidFill>
            <a:srgbClr val="307098"/>
          </a:solidFill>
          <a:ln>
            <a:noFill/>
          </a:ln>
          <a:effectLst>
            <a:outerShdw blurRad="40000" dist="23000" dir="1836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 b="1" dirty="0"/>
          </a:p>
        </p:txBody>
      </p:sp>
      <p:sp>
        <p:nvSpPr>
          <p:cNvPr id="18" name="Round Single Corner Rectangle 7"/>
          <p:cNvSpPr/>
          <p:nvPr/>
        </p:nvSpPr>
        <p:spPr>
          <a:xfrm rot="10800000">
            <a:off x="2217738" y="0"/>
            <a:ext cx="6926262" cy="692150"/>
          </a:xfrm>
          <a:prstGeom prst="round1Rect">
            <a:avLst/>
          </a:prstGeom>
          <a:solidFill>
            <a:srgbClr val="307098"/>
          </a:solidFill>
          <a:ln>
            <a:noFill/>
          </a:ln>
          <a:effectLst>
            <a:outerShdw blurRad="40000" dist="23000" dir="1836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dirty="0"/>
              <a:t> </a:t>
            </a:r>
          </a:p>
        </p:txBody>
      </p:sp>
      <p:pic>
        <p:nvPicPr>
          <p:cNvPr id="1028" name="Picture 12"/>
          <p:cNvPicPr>
            <a:picLocks noChangeAspect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411163" y="0"/>
            <a:ext cx="1466850" cy="66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9" name="Espace réservé du pied de page 3"/>
          <p:cNvSpPr txBox="1">
            <a:spLocks noGrp="1"/>
          </p:cNvSpPr>
          <p:nvPr/>
        </p:nvSpPr>
        <p:spPr bwMode="auto">
          <a:xfrm>
            <a:off x="228600" y="6492875"/>
            <a:ext cx="37592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sz="1800" b="1" dirty="0" smtClean="0">
                <a:solidFill>
                  <a:schemeClr val="bg1"/>
                </a:solidFill>
                <a:latin typeface="Verdana" pitchFamily="34" charset="0"/>
                <a:ea typeface="ＭＳ Ｐゴシック" pitchFamily="34" charset="-128"/>
                <a:cs typeface="+mn-cs"/>
              </a:rPr>
              <a:t>RCC</a:t>
            </a:r>
            <a:r>
              <a:rPr lang="en-US" sz="1800" b="1" baseline="0" dirty="0" smtClean="0">
                <a:solidFill>
                  <a:schemeClr val="bg1"/>
                </a:solidFill>
                <a:latin typeface="Verdana" pitchFamily="34" charset="0"/>
                <a:ea typeface="ＭＳ Ｐゴシック" pitchFamily="34" charset="-128"/>
                <a:cs typeface="+mn-cs"/>
              </a:rPr>
              <a:t> </a:t>
            </a:r>
            <a:r>
              <a:rPr lang="en-US" sz="1800" b="1" dirty="0" smtClean="0">
                <a:solidFill>
                  <a:schemeClr val="bg1"/>
                </a:solidFill>
                <a:latin typeface="Verdana" pitchFamily="34" charset="0"/>
                <a:ea typeface="ＭＳ Ｐゴシック" pitchFamily="34" charset="-128"/>
                <a:cs typeface="+mn-cs"/>
              </a:rPr>
              <a:t>meeting</a:t>
            </a:r>
            <a:endParaRPr lang="en-US" sz="1800" b="1" dirty="0">
              <a:solidFill>
                <a:schemeClr val="bg1"/>
              </a:solidFill>
              <a:latin typeface="Verdana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33588" y="0"/>
            <a:ext cx="7110412" cy="36933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r>
              <a:rPr lang="en-US" sz="1800" b="1" dirty="0" smtClean="0">
                <a:solidFill>
                  <a:schemeClr val="bg1"/>
                </a:solidFill>
                <a:latin typeface="Verdana" pitchFamily="34" charset="0"/>
                <a:ea typeface="ＭＳ Ｐゴシック" pitchFamily="34" charset="-128"/>
                <a:cs typeface="+mn-cs"/>
              </a:rPr>
              <a:t>Assessing</a:t>
            </a:r>
            <a:r>
              <a:rPr lang="en-US" sz="1800" b="1" baseline="0" dirty="0" smtClean="0">
                <a:solidFill>
                  <a:schemeClr val="bg1"/>
                </a:solidFill>
                <a:latin typeface="Verdana" pitchFamily="34" charset="0"/>
                <a:ea typeface="ＭＳ Ｐゴシック" pitchFamily="34" charset="-128"/>
                <a:cs typeface="+mn-cs"/>
              </a:rPr>
              <a:t> market liquidity within GRI NW</a:t>
            </a:r>
            <a:endParaRPr lang="en-US" sz="1800" b="1" dirty="0">
              <a:solidFill>
                <a:schemeClr val="bg1"/>
              </a:solidFill>
              <a:latin typeface="Verdana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027113"/>
            <a:ext cx="8229600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Titelmasterformat durch Klicken bearbeiten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52600"/>
            <a:ext cx="8229600" cy="437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Textmasterformate durch Klicken bearbeiten</a:t>
            </a:r>
          </a:p>
          <a:p>
            <a:pPr lvl="1"/>
            <a:r>
              <a:rPr lang="en-GB" smtClean="0"/>
              <a:t>Zweite Ebene</a:t>
            </a:r>
          </a:p>
          <a:p>
            <a:pPr lvl="2"/>
            <a:r>
              <a:rPr lang="en-GB" smtClean="0"/>
              <a:t>Dritte Ebene</a:t>
            </a:r>
          </a:p>
          <a:p>
            <a:pPr lvl="3"/>
            <a:r>
              <a:rPr lang="en-GB" smtClean="0"/>
              <a:t>Vierte Ebene</a:t>
            </a:r>
          </a:p>
          <a:p>
            <a:pPr lvl="4"/>
            <a:r>
              <a:rPr lang="en-GB" smtClean="0"/>
              <a:t>Fünfte Ebene</a:t>
            </a:r>
          </a:p>
        </p:txBody>
      </p:sp>
      <p:sp>
        <p:nvSpPr>
          <p:cNvPr id="7783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817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898989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4C60297C-162D-4BDD-B0C9-77C6AA139A1D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8" r:id="rId1"/>
    <p:sldLayoutId id="2147483769" r:id="rId2"/>
    <p:sldLayoutId id="2147483770" r:id="rId3"/>
    <p:sldLayoutId id="2147483771" r:id="rId4"/>
    <p:sldLayoutId id="2147483772" r:id="rId5"/>
    <p:sldLayoutId id="2147483773" r:id="rId6"/>
    <p:sldLayoutId id="2147483774" r:id="rId7"/>
    <p:sldLayoutId id="2147483775" r:id="rId8"/>
    <p:sldLayoutId id="2147483776" r:id="rId9"/>
    <p:sldLayoutId id="2147483777" r:id="rId10"/>
    <p:sldLayoutId id="2147483778" r:id="rId11"/>
  </p:sldLayoutIdLst>
  <p:transition spd="med">
    <p:wipe dir="r"/>
  </p:transition>
  <p:hf hd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05BA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05BA1"/>
          </a:solidFill>
          <a:latin typeface="Verdana" pitchFamily="34" charset="0"/>
          <a:ea typeface="ＭＳ Ｐゴシック"/>
          <a:cs typeface="ＭＳ Ｐゴシック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05BA1"/>
          </a:solidFill>
          <a:latin typeface="Verdana" pitchFamily="34" charset="0"/>
          <a:ea typeface="ＭＳ Ｐゴシック"/>
          <a:cs typeface="ＭＳ Ｐゴシック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05BA1"/>
          </a:solidFill>
          <a:latin typeface="Verdana" pitchFamily="34" charset="0"/>
          <a:ea typeface="ＭＳ Ｐゴシック"/>
          <a:cs typeface="ＭＳ Ｐゴシック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05BA1"/>
          </a:solidFill>
          <a:latin typeface="Verdana" pitchFamily="34" charset="0"/>
          <a:ea typeface="ＭＳ Ｐゴシック"/>
          <a:cs typeface="ＭＳ Ｐゴシック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05BA1"/>
          </a:solidFill>
          <a:latin typeface="Verdana" pitchFamily="34" charset="0"/>
          <a:ea typeface="ＭＳ Ｐゴシック"/>
          <a:cs typeface="ＭＳ Ｐゴシック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05BA1"/>
          </a:solidFill>
          <a:latin typeface="Verdana" pitchFamily="34" charset="0"/>
          <a:ea typeface="ＭＳ Ｐゴシック"/>
          <a:cs typeface="ＭＳ Ｐゴシック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05BA1"/>
          </a:solidFill>
          <a:latin typeface="Verdana" pitchFamily="34" charset="0"/>
          <a:ea typeface="ＭＳ Ｐゴシック"/>
          <a:cs typeface="ＭＳ Ｐゴシック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05BA1"/>
          </a:solidFill>
          <a:latin typeface="Verdana" pitchFamily="34" charset="0"/>
          <a:ea typeface="ＭＳ Ｐゴシック"/>
          <a:cs typeface="ＭＳ Ｐゴシック"/>
        </a:defRPr>
      </a:lvl9pPr>
    </p:titleStyle>
    <p:bodyStyle>
      <a:lvl1pPr marL="444500" indent="-444500" algn="l" rtl="0" eaLnBrk="0" fontAlgn="base" hangingPunct="0">
        <a:spcBef>
          <a:spcPct val="0"/>
        </a:spcBef>
        <a:spcAft>
          <a:spcPct val="0"/>
        </a:spcAft>
        <a:buClr>
          <a:srgbClr val="005BAB"/>
        </a:buClr>
        <a:buSzPct val="150000"/>
        <a:buFont typeface="Verdana" pitchFamily="34" charset="0"/>
        <a:buChar char="•"/>
        <a:defRPr sz="2400">
          <a:solidFill>
            <a:srgbClr val="898989"/>
          </a:solidFill>
          <a:latin typeface="+mn-lt"/>
          <a:ea typeface="+mn-ea"/>
          <a:cs typeface="+mn-cs"/>
        </a:defRPr>
      </a:lvl1pPr>
      <a:lvl2pPr marL="998538" indent="-368300" algn="l" rtl="0" eaLnBrk="0" fontAlgn="base" hangingPunct="0">
        <a:spcBef>
          <a:spcPct val="0"/>
        </a:spcBef>
        <a:spcAft>
          <a:spcPct val="0"/>
        </a:spcAft>
        <a:buClr>
          <a:srgbClr val="005BAB"/>
        </a:buClr>
        <a:buSzPct val="150000"/>
        <a:buFont typeface="Verdana" pitchFamily="34" charset="0"/>
        <a:buChar char="•"/>
        <a:defRPr sz="2000">
          <a:solidFill>
            <a:srgbClr val="898989"/>
          </a:solidFill>
          <a:latin typeface="+mn-lt"/>
          <a:ea typeface="+mn-ea"/>
          <a:cs typeface="+mn-cs"/>
        </a:defRPr>
      </a:lvl2pPr>
      <a:lvl3pPr marL="1524000" indent="-346075" algn="l" rtl="0" eaLnBrk="0" fontAlgn="base" hangingPunct="0">
        <a:spcBef>
          <a:spcPct val="0"/>
        </a:spcBef>
        <a:spcAft>
          <a:spcPct val="0"/>
        </a:spcAft>
        <a:buClr>
          <a:srgbClr val="005BAB"/>
        </a:buClr>
        <a:buSzPct val="150000"/>
        <a:buFont typeface="Verdana" pitchFamily="34" charset="0"/>
        <a:buChar char="•"/>
        <a:defRPr sz="2000">
          <a:solidFill>
            <a:srgbClr val="898989"/>
          </a:solidFill>
          <a:latin typeface="+mn-lt"/>
          <a:ea typeface="+mn-ea"/>
          <a:cs typeface="+mn-cs"/>
        </a:defRPr>
      </a:lvl3pPr>
      <a:lvl4pPr marL="2066925" indent="-363538" algn="l" rtl="0" eaLnBrk="0" fontAlgn="base" hangingPunct="0">
        <a:spcBef>
          <a:spcPct val="0"/>
        </a:spcBef>
        <a:spcAft>
          <a:spcPct val="0"/>
        </a:spcAft>
        <a:buClr>
          <a:srgbClr val="005BAB"/>
        </a:buClr>
        <a:buSzPct val="150000"/>
        <a:buFont typeface="Verdana" pitchFamily="34" charset="0"/>
        <a:buChar char="•"/>
        <a:defRPr>
          <a:solidFill>
            <a:srgbClr val="898989"/>
          </a:solidFill>
          <a:latin typeface="+mn-lt"/>
          <a:ea typeface="+mn-ea"/>
          <a:cs typeface="+mn-cs"/>
        </a:defRPr>
      </a:lvl4pPr>
      <a:lvl5pPr marL="2600325" indent="-354013" algn="l" rtl="0" eaLnBrk="0" fontAlgn="base" hangingPunct="0">
        <a:spcBef>
          <a:spcPct val="0"/>
        </a:spcBef>
        <a:spcAft>
          <a:spcPct val="0"/>
        </a:spcAft>
        <a:buClr>
          <a:srgbClr val="005BAB"/>
        </a:buClr>
        <a:buSzPct val="150000"/>
        <a:buFont typeface="Verdana" pitchFamily="34" charset="0"/>
        <a:buChar char="•"/>
        <a:defRPr>
          <a:solidFill>
            <a:srgbClr val="898989"/>
          </a:solidFill>
          <a:latin typeface="+mn-lt"/>
          <a:ea typeface="+mn-ea"/>
          <a:cs typeface="+mn-cs"/>
        </a:defRPr>
      </a:lvl5pPr>
      <a:lvl6pPr marL="3057525" indent="-354013" algn="l" rtl="0" fontAlgn="base">
        <a:spcBef>
          <a:spcPct val="0"/>
        </a:spcBef>
        <a:spcAft>
          <a:spcPct val="0"/>
        </a:spcAft>
        <a:buClr>
          <a:srgbClr val="005BAB"/>
        </a:buClr>
        <a:buSzPct val="150000"/>
        <a:buFont typeface="Verdana" pitchFamily="34" charset="0"/>
        <a:buChar char="•"/>
        <a:defRPr>
          <a:solidFill>
            <a:srgbClr val="898989"/>
          </a:solidFill>
          <a:latin typeface="+mn-lt"/>
          <a:ea typeface="+mn-ea"/>
          <a:cs typeface="+mn-cs"/>
        </a:defRPr>
      </a:lvl6pPr>
      <a:lvl7pPr marL="3514725" indent="-354013" algn="l" rtl="0" fontAlgn="base">
        <a:spcBef>
          <a:spcPct val="0"/>
        </a:spcBef>
        <a:spcAft>
          <a:spcPct val="0"/>
        </a:spcAft>
        <a:buClr>
          <a:srgbClr val="005BAB"/>
        </a:buClr>
        <a:buSzPct val="150000"/>
        <a:buFont typeface="Verdana" pitchFamily="34" charset="0"/>
        <a:buChar char="•"/>
        <a:defRPr>
          <a:solidFill>
            <a:srgbClr val="898989"/>
          </a:solidFill>
          <a:latin typeface="+mn-lt"/>
          <a:ea typeface="+mn-ea"/>
          <a:cs typeface="+mn-cs"/>
        </a:defRPr>
      </a:lvl7pPr>
      <a:lvl8pPr marL="3971925" indent="-354013" algn="l" rtl="0" fontAlgn="base">
        <a:spcBef>
          <a:spcPct val="0"/>
        </a:spcBef>
        <a:spcAft>
          <a:spcPct val="0"/>
        </a:spcAft>
        <a:buClr>
          <a:srgbClr val="005BAB"/>
        </a:buClr>
        <a:buSzPct val="150000"/>
        <a:buFont typeface="Verdana" pitchFamily="34" charset="0"/>
        <a:buChar char="•"/>
        <a:defRPr>
          <a:solidFill>
            <a:srgbClr val="898989"/>
          </a:solidFill>
          <a:latin typeface="+mn-lt"/>
          <a:ea typeface="+mn-ea"/>
          <a:cs typeface="+mn-cs"/>
        </a:defRPr>
      </a:lvl8pPr>
      <a:lvl9pPr marL="4429125" indent="-354013" algn="l" rtl="0" fontAlgn="base">
        <a:spcBef>
          <a:spcPct val="0"/>
        </a:spcBef>
        <a:spcAft>
          <a:spcPct val="0"/>
        </a:spcAft>
        <a:buClr>
          <a:srgbClr val="005BAB"/>
        </a:buClr>
        <a:buSzPct val="150000"/>
        <a:buFont typeface="Verdana" pitchFamily="34" charset="0"/>
        <a:buChar char="•"/>
        <a:defRPr>
          <a:solidFill>
            <a:srgbClr val="898989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 Single Corner Rectangle 5"/>
          <p:cNvSpPr/>
          <p:nvPr/>
        </p:nvSpPr>
        <p:spPr>
          <a:xfrm>
            <a:off x="0" y="6381750"/>
            <a:ext cx="7937500" cy="476250"/>
          </a:xfrm>
          <a:prstGeom prst="round1Rect">
            <a:avLst/>
          </a:prstGeom>
          <a:solidFill>
            <a:srgbClr val="307098"/>
          </a:solidFill>
          <a:ln>
            <a:noFill/>
          </a:ln>
          <a:effectLst>
            <a:outerShdw blurRad="40000" dist="23000" dir="1836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 b="1" dirty="0"/>
          </a:p>
        </p:txBody>
      </p:sp>
      <p:sp>
        <p:nvSpPr>
          <p:cNvPr id="18" name="Round Single Corner Rectangle 7"/>
          <p:cNvSpPr/>
          <p:nvPr/>
        </p:nvSpPr>
        <p:spPr>
          <a:xfrm rot="10800000">
            <a:off x="2217738" y="0"/>
            <a:ext cx="6926262" cy="692150"/>
          </a:xfrm>
          <a:prstGeom prst="round1Rect">
            <a:avLst/>
          </a:prstGeom>
          <a:solidFill>
            <a:srgbClr val="307098"/>
          </a:solidFill>
          <a:ln>
            <a:noFill/>
          </a:ln>
          <a:effectLst>
            <a:outerShdw blurRad="40000" dist="23000" dir="1836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dirty="0"/>
              <a:t> </a:t>
            </a:r>
          </a:p>
        </p:txBody>
      </p:sp>
      <p:pic>
        <p:nvPicPr>
          <p:cNvPr id="2052" name="Picture 12"/>
          <p:cNvPicPr>
            <a:picLocks noChangeAspect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411163" y="0"/>
            <a:ext cx="1466850" cy="66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3" name="Espace réservé du pied de page 3"/>
          <p:cNvSpPr txBox="1">
            <a:spLocks noGrp="1"/>
          </p:cNvSpPr>
          <p:nvPr/>
        </p:nvSpPr>
        <p:spPr bwMode="auto">
          <a:xfrm>
            <a:off x="228600" y="6492875"/>
            <a:ext cx="42291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sz="1800" b="1">
                <a:solidFill>
                  <a:schemeClr val="bg1"/>
                </a:solidFill>
                <a:latin typeface="Verdana" pitchFamily="34" charset="0"/>
                <a:ea typeface="ＭＳ Ｐゴシック" pitchFamily="34" charset="-128"/>
                <a:cs typeface="+mn-cs"/>
              </a:rPr>
              <a:t>22nd RCC meeting GRI NW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033588" y="182563"/>
            <a:ext cx="7110412" cy="3667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r>
              <a:rPr lang="en-US" sz="1800" b="1">
                <a:solidFill>
                  <a:schemeClr val="bg1"/>
                </a:solidFill>
                <a:latin typeface="Verdana" pitchFamily="34" charset="0"/>
                <a:ea typeface="ＭＳ Ｐゴシック" pitchFamily="34" charset="-128"/>
                <a:cs typeface="+mn-cs"/>
              </a:rPr>
              <a:t>Location next Government and SG meeting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027113"/>
            <a:ext cx="8229600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Titelmasterformat durch Klicken bearbeiten</a:t>
            </a:r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52600"/>
            <a:ext cx="8229600" cy="437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Textmasterformate durch Klicken bearbeiten</a:t>
            </a:r>
          </a:p>
          <a:p>
            <a:pPr lvl="1"/>
            <a:r>
              <a:rPr lang="en-GB" smtClean="0"/>
              <a:t>Zweite Ebene</a:t>
            </a:r>
          </a:p>
          <a:p>
            <a:pPr lvl="2"/>
            <a:r>
              <a:rPr lang="en-GB" smtClean="0"/>
              <a:t>Dritte Ebene</a:t>
            </a:r>
          </a:p>
          <a:p>
            <a:pPr lvl="3"/>
            <a:r>
              <a:rPr lang="en-GB" smtClean="0"/>
              <a:t>Vierte Ebene</a:t>
            </a:r>
          </a:p>
          <a:p>
            <a:pPr lvl="4"/>
            <a:r>
              <a:rPr lang="en-GB" smtClean="0"/>
              <a:t>Fünfte Ebene</a:t>
            </a:r>
          </a:p>
        </p:txBody>
      </p:sp>
      <p:sp>
        <p:nvSpPr>
          <p:cNvPr id="7783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817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898989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155587F0-1CED-4FAB-BBEA-E1B8947A57F5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9" r:id="rId1"/>
    <p:sldLayoutId id="2147483780" r:id="rId2"/>
    <p:sldLayoutId id="2147483781" r:id="rId3"/>
    <p:sldLayoutId id="2147483782" r:id="rId4"/>
    <p:sldLayoutId id="2147483783" r:id="rId5"/>
    <p:sldLayoutId id="2147483784" r:id="rId6"/>
    <p:sldLayoutId id="2147483785" r:id="rId7"/>
    <p:sldLayoutId id="2147483786" r:id="rId8"/>
    <p:sldLayoutId id="2147483787" r:id="rId9"/>
    <p:sldLayoutId id="2147483788" r:id="rId10"/>
    <p:sldLayoutId id="2147483789" r:id="rId11"/>
  </p:sldLayoutIdLst>
  <p:transition spd="med">
    <p:wipe dir="r"/>
  </p:transition>
  <p:hf hd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05BA1"/>
          </a:solidFill>
          <a:latin typeface="+mj-lt"/>
          <a:ea typeface="+mj-ea"/>
          <a:cs typeface="ＭＳ Ｐゴシック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05BA1"/>
          </a:solidFill>
          <a:latin typeface="Verdana" pitchFamily="34" charset="0"/>
          <a:ea typeface="ＭＳ Ｐゴシック" pitchFamily="34" charset="-128"/>
          <a:cs typeface="ＭＳ Ｐゴシック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05BA1"/>
          </a:solidFill>
          <a:latin typeface="Verdana" pitchFamily="34" charset="0"/>
          <a:ea typeface="ＭＳ Ｐゴシック" pitchFamily="34" charset="-128"/>
          <a:cs typeface="ＭＳ Ｐゴシック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05BA1"/>
          </a:solidFill>
          <a:latin typeface="Verdana" pitchFamily="34" charset="0"/>
          <a:ea typeface="ＭＳ Ｐゴシック" pitchFamily="34" charset="-128"/>
          <a:cs typeface="ＭＳ Ｐゴシック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05BA1"/>
          </a:solidFill>
          <a:latin typeface="Verdana" pitchFamily="34" charset="0"/>
          <a:ea typeface="ＭＳ Ｐゴシック" pitchFamily="34" charset="-128"/>
          <a:cs typeface="ＭＳ Ｐゴシック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05BA1"/>
          </a:solidFill>
          <a:latin typeface="Verdana" pitchFamily="34" charset="0"/>
          <a:ea typeface="ＭＳ Ｐゴシック" pitchFamily="34" charset="-128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05BA1"/>
          </a:solidFill>
          <a:latin typeface="Verdana" pitchFamily="34" charset="0"/>
          <a:ea typeface="ＭＳ Ｐゴシック" pitchFamily="34" charset="-128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05BA1"/>
          </a:solidFill>
          <a:latin typeface="Verdana" pitchFamily="34" charset="0"/>
          <a:ea typeface="ＭＳ Ｐゴシック" pitchFamily="34" charset="-128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05BA1"/>
          </a:solidFill>
          <a:latin typeface="Verdana" pitchFamily="34" charset="0"/>
          <a:ea typeface="ＭＳ Ｐゴシック" pitchFamily="34" charset="-128"/>
        </a:defRPr>
      </a:lvl9pPr>
    </p:titleStyle>
    <p:bodyStyle>
      <a:lvl1pPr marL="444500" indent="-444500" algn="l" rtl="0" eaLnBrk="0" fontAlgn="base" hangingPunct="0">
        <a:spcBef>
          <a:spcPct val="0"/>
        </a:spcBef>
        <a:spcAft>
          <a:spcPct val="0"/>
        </a:spcAft>
        <a:buClr>
          <a:srgbClr val="005BAB"/>
        </a:buClr>
        <a:buSzPct val="150000"/>
        <a:buFont typeface="Verdana" pitchFamily="34" charset="0"/>
        <a:buChar char="•"/>
        <a:defRPr sz="2400">
          <a:solidFill>
            <a:srgbClr val="898989"/>
          </a:solidFill>
          <a:latin typeface="+mn-lt"/>
          <a:ea typeface="+mn-ea"/>
          <a:cs typeface="ＭＳ Ｐゴシック"/>
        </a:defRPr>
      </a:lvl1pPr>
      <a:lvl2pPr marL="998538" indent="-368300" algn="l" rtl="0" eaLnBrk="0" fontAlgn="base" hangingPunct="0">
        <a:spcBef>
          <a:spcPct val="0"/>
        </a:spcBef>
        <a:spcAft>
          <a:spcPct val="0"/>
        </a:spcAft>
        <a:buClr>
          <a:srgbClr val="005BAB"/>
        </a:buClr>
        <a:buSzPct val="150000"/>
        <a:buFont typeface="Verdana" pitchFamily="34" charset="0"/>
        <a:buChar char="•"/>
        <a:defRPr sz="2000">
          <a:solidFill>
            <a:srgbClr val="898989"/>
          </a:solidFill>
          <a:latin typeface="+mn-lt"/>
          <a:ea typeface="+mn-ea"/>
          <a:cs typeface="ＭＳ Ｐゴシック"/>
        </a:defRPr>
      </a:lvl2pPr>
      <a:lvl3pPr marL="1524000" indent="-346075" algn="l" rtl="0" eaLnBrk="0" fontAlgn="base" hangingPunct="0">
        <a:spcBef>
          <a:spcPct val="0"/>
        </a:spcBef>
        <a:spcAft>
          <a:spcPct val="0"/>
        </a:spcAft>
        <a:buClr>
          <a:srgbClr val="005BAB"/>
        </a:buClr>
        <a:buSzPct val="150000"/>
        <a:buFont typeface="Verdana" pitchFamily="34" charset="0"/>
        <a:buChar char="•"/>
        <a:defRPr sz="2000">
          <a:solidFill>
            <a:srgbClr val="898989"/>
          </a:solidFill>
          <a:latin typeface="+mn-lt"/>
          <a:ea typeface="+mn-ea"/>
          <a:cs typeface="ＭＳ Ｐゴシック"/>
        </a:defRPr>
      </a:lvl3pPr>
      <a:lvl4pPr marL="2066925" indent="-363538" algn="l" rtl="0" eaLnBrk="0" fontAlgn="base" hangingPunct="0">
        <a:spcBef>
          <a:spcPct val="0"/>
        </a:spcBef>
        <a:spcAft>
          <a:spcPct val="0"/>
        </a:spcAft>
        <a:buClr>
          <a:srgbClr val="005BAB"/>
        </a:buClr>
        <a:buSzPct val="150000"/>
        <a:buFont typeface="Verdana" pitchFamily="34" charset="0"/>
        <a:buChar char="•"/>
        <a:defRPr>
          <a:solidFill>
            <a:srgbClr val="898989"/>
          </a:solidFill>
          <a:latin typeface="+mn-lt"/>
          <a:ea typeface="+mn-ea"/>
          <a:cs typeface="ＭＳ Ｐゴシック"/>
        </a:defRPr>
      </a:lvl4pPr>
      <a:lvl5pPr marL="2600325" indent="-354013" algn="l" rtl="0" eaLnBrk="0" fontAlgn="base" hangingPunct="0">
        <a:spcBef>
          <a:spcPct val="0"/>
        </a:spcBef>
        <a:spcAft>
          <a:spcPct val="0"/>
        </a:spcAft>
        <a:buClr>
          <a:srgbClr val="005BAB"/>
        </a:buClr>
        <a:buSzPct val="150000"/>
        <a:buFont typeface="Verdana" pitchFamily="34" charset="0"/>
        <a:buChar char="•"/>
        <a:defRPr>
          <a:solidFill>
            <a:srgbClr val="898989"/>
          </a:solidFill>
          <a:latin typeface="+mn-lt"/>
          <a:ea typeface="+mn-ea"/>
          <a:cs typeface="ＭＳ Ｐゴシック"/>
        </a:defRPr>
      </a:lvl5pPr>
      <a:lvl6pPr marL="3057525" indent="-354013" algn="l" rtl="0" fontAlgn="base">
        <a:spcBef>
          <a:spcPct val="0"/>
        </a:spcBef>
        <a:spcAft>
          <a:spcPct val="0"/>
        </a:spcAft>
        <a:buClr>
          <a:srgbClr val="005BAB"/>
        </a:buClr>
        <a:buSzPct val="150000"/>
        <a:buFont typeface="Verdana" pitchFamily="34" charset="0"/>
        <a:buChar char="•"/>
        <a:defRPr>
          <a:solidFill>
            <a:srgbClr val="898989"/>
          </a:solidFill>
          <a:latin typeface="+mn-lt"/>
          <a:ea typeface="+mn-ea"/>
        </a:defRPr>
      </a:lvl6pPr>
      <a:lvl7pPr marL="3514725" indent="-354013" algn="l" rtl="0" fontAlgn="base">
        <a:spcBef>
          <a:spcPct val="0"/>
        </a:spcBef>
        <a:spcAft>
          <a:spcPct val="0"/>
        </a:spcAft>
        <a:buClr>
          <a:srgbClr val="005BAB"/>
        </a:buClr>
        <a:buSzPct val="150000"/>
        <a:buFont typeface="Verdana" pitchFamily="34" charset="0"/>
        <a:buChar char="•"/>
        <a:defRPr>
          <a:solidFill>
            <a:srgbClr val="898989"/>
          </a:solidFill>
          <a:latin typeface="+mn-lt"/>
          <a:ea typeface="+mn-ea"/>
        </a:defRPr>
      </a:lvl7pPr>
      <a:lvl8pPr marL="3971925" indent="-354013" algn="l" rtl="0" fontAlgn="base">
        <a:spcBef>
          <a:spcPct val="0"/>
        </a:spcBef>
        <a:spcAft>
          <a:spcPct val="0"/>
        </a:spcAft>
        <a:buClr>
          <a:srgbClr val="005BAB"/>
        </a:buClr>
        <a:buSzPct val="150000"/>
        <a:buFont typeface="Verdana" pitchFamily="34" charset="0"/>
        <a:buChar char="•"/>
        <a:defRPr>
          <a:solidFill>
            <a:srgbClr val="898989"/>
          </a:solidFill>
          <a:latin typeface="+mn-lt"/>
          <a:ea typeface="+mn-ea"/>
        </a:defRPr>
      </a:lvl8pPr>
      <a:lvl9pPr marL="4429125" indent="-354013" algn="l" rtl="0" fontAlgn="base">
        <a:spcBef>
          <a:spcPct val="0"/>
        </a:spcBef>
        <a:spcAft>
          <a:spcPct val="0"/>
        </a:spcAft>
        <a:buClr>
          <a:srgbClr val="005BAB"/>
        </a:buClr>
        <a:buSzPct val="150000"/>
        <a:buFont typeface="Verdana" pitchFamily="34" charset="0"/>
        <a:buChar char="•"/>
        <a:defRPr>
          <a:solidFill>
            <a:srgbClr val="898989"/>
          </a:solidFill>
          <a:latin typeface="+mn-lt"/>
          <a:ea typeface="+mn-ea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90" r:id="rId1"/>
  </p:sldLayoutIdLst>
  <p:transition spd="med">
    <p:wipe dir="r"/>
  </p:transition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ＭＳ Ｐゴシック" pitchFamily="-108" charset="-128"/>
          <a:cs typeface="ＭＳ Ｐゴシック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ＭＳ Ｐゴシック" pitchFamily="-108" charset="-128"/>
          <a:cs typeface="ＭＳ Ｐゴシック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ＭＳ Ｐゴシック" pitchFamily="-108" charset="-128"/>
          <a:cs typeface="ＭＳ Ｐゴシック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ＭＳ Ｐゴシック" pitchFamily="-108" charset="-128"/>
          <a:cs typeface="ＭＳ Ｐゴシック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9pPr>
    </p:titleStyle>
    <p:bodyStyle>
      <a:lvl1pPr marL="444500" indent="-444500" algn="l" rtl="0" eaLnBrk="0" fontAlgn="base" hangingPunct="0">
        <a:spcBef>
          <a:spcPct val="0"/>
        </a:spcBef>
        <a:spcAft>
          <a:spcPct val="0"/>
        </a:spcAft>
        <a:buClr>
          <a:srgbClr val="005BAB"/>
        </a:buClr>
        <a:buSzPct val="400000"/>
        <a:buFont typeface="Trebuchet MS" pitchFamily="34" charset="0"/>
        <a:buChar char=".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998538" indent="-368300" algn="l" rtl="0" eaLnBrk="0" fontAlgn="base" hangingPunct="0">
        <a:spcBef>
          <a:spcPct val="0"/>
        </a:spcBef>
        <a:spcAft>
          <a:spcPct val="0"/>
        </a:spcAft>
        <a:buClr>
          <a:srgbClr val="005BAB"/>
        </a:buClr>
        <a:buSzPct val="125000"/>
        <a:buFont typeface="Trebuchet MS" pitchFamily="34" charset="0"/>
        <a:buChar char="»"/>
        <a:defRPr sz="2600">
          <a:solidFill>
            <a:schemeClr val="tx1"/>
          </a:solidFill>
          <a:latin typeface="+mn-lt"/>
          <a:ea typeface="+mn-ea"/>
          <a:cs typeface="+mn-cs"/>
        </a:defRPr>
      </a:lvl2pPr>
      <a:lvl3pPr marL="1406525" indent="-228600" algn="l" rtl="0" eaLnBrk="0" fontAlgn="base" hangingPunct="0">
        <a:spcBef>
          <a:spcPct val="0"/>
        </a:spcBef>
        <a:spcAft>
          <a:spcPct val="0"/>
        </a:spcAft>
        <a:buClr>
          <a:srgbClr val="005BAB"/>
        </a:buClr>
        <a:buFont typeface="Arial" pitchFamily="34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814513" indent="-228600" algn="l" rtl="0" eaLnBrk="0" fontAlgn="base" hangingPunct="0">
        <a:spcBef>
          <a:spcPct val="0"/>
        </a:spcBef>
        <a:spcAft>
          <a:spcPct val="0"/>
        </a:spcAft>
        <a:buClr>
          <a:srgbClr val="005BAB"/>
        </a:buClr>
        <a:buSzPct val="125000"/>
        <a:buFont typeface="Arial" pitchFamily="34" charset="0"/>
        <a:buChar char="­"/>
        <a:defRPr sz="2200">
          <a:solidFill>
            <a:schemeClr val="tx1"/>
          </a:solidFill>
          <a:latin typeface="+mn-lt"/>
          <a:ea typeface="+mn-ea"/>
          <a:cs typeface="+mn-cs"/>
        </a:defRPr>
      </a:lvl4pPr>
      <a:lvl5pPr marL="2222500" indent="-228600" algn="l" rtl="0" eaLnBrk="0" fontAlgn="base" hangingPunct="0">
        <a:spcBef>
          <a:spcPct val="0"/>
        </a:spcBef>
        <a:spcAft>
          <a:spcPct val="0"/>
        </a:spcAft>
        <a:buClr>
          <a:srgbClr val="005BAB"/>
        </a:buClr>
        <a:buFont typeface="Arial" pitchFamily="34" charset="0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679700" indent="-228600" algn="l" rtl="0" eaLnBrk="1" fontAlgn="base" hangingPunct="1">
        <a:spcBef>
          <a:spcPct val="0"/>
        </a:spcBef>
        <a:spcAft>
          <a:spcPct val="0"/>
        </a:spcAft>
        <a:buClr>
          <a:srgbClr val="005BAB"/>
        </a:buClr>
        <a:buFont typeface="Arial" charset="0"/>
        <a:buChar char="•"/>
        <a:defRPr sz="2000">
          <a:solidFill>
            <a:schemeClr val="tx1"/>
          </a:solidFill>
          <a:latin typeface="+mn-lt"/>
        </a:defRPr>
      </a:lvl6pPr>
      <a:lvl7pPr marL="3136900" indent="-228600" algn="l" rtl="0" eaLnBrk="1" fontAlgn="base" hangingPunct="1">
        <a:spcBef>
          <a:spcPct val="0"/>
        </a:spcBef>
        <a:spcAft>
          <a:spcPct val="0"/>
        </a:spcAft>
        <a:buClr>
          <a:srgbClr val="005BAB"/>
        </a:buClr>
        <a:buFont typeface="Arial" charset="0"/>
        <a:buChar char="•"/>
        <a:defRPr sz="2000">
          <a:solidFill>
            <a:schemeClr val="tx1"/>
          </a:solidFill>
          <a:latin typeface="+mn-lt"/>
        </a:defRPr>
      </a:lvl7pPr>
      <a:lvl8pPr marL="3594100" indent="-228600" algn="l" rtl="0" eaLnBrk="1" fontAlgn="base" hangingPunct="1">
        <a:spcBef>
          <a:spcPct val="0"/>
        </a:spcBef>
        <a:spcAft>
          <a:spcPct val="0"/>
        </a:spcAft>
        <a:buClr>
          <a:srgbClr val="005BAB"/>
        </a:buClr>
        <a:buFont typeface="Arial" charset="0"/>
        <a:buChar char="•"/>
        <a:defRPr sz="2000">
          <a:solidFill>
            <a:schemeClr val="tx1"/>
          </a:solidFill>
          <a:latin typeface="+mn-lt"/>
        </a:defRPr>
      </a:lvl8pPr>
      <a:lvl9pPr marL="4051300" indent="-228600" algn="l" rtl="0" eaLnBrk="1" fontAlgn="base" hangingPunct="1">
        <a:spcBef>
          <a:spcPct val="0"/>
        </a:spcBef>
        <a:spcAft>
          <a:spcPct val="0"/>
        </a:spcAft>
        <a:buClr>
          <a:srgbClr val="005BAB"/>
        </a:buClr>
        <a:buFont typeface="Arial" charset="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camuscl\AppData\Local\Microsoft\Windows\Temporary Internet Files\Content.IE5\GTVTTPZC\MP900438622[3].jpg"/>
          <p:cNvPicPr>
            <a:picLocks noChangeAspect="1" noChangeArrowheads="1"/>
          </p:cNvPicPr>
          <p:nvPr/>
        </p:nvPicPr>
        <p:blipFill>
          <a:blip r:embed="rId2">
            <a:lum bright="70000" contrast="-70000"/>
          </a:blip>
          <a:srcRect/>
          <a:stretch>
            <a:fillRect/>
          </a:stretch>
        </p:blipFill>
        <p:spPr bwMode="auto">
          <a:xfrm>
            <a:off x="168275" y="-812800"/>
            <a:ext cx="897572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TextBox 4"/>
          <p:cNvSpPr txBox="1">
            <a:spLocks noChangeArrowheads="1"/>
          </p:cNvSpPr>
          <p:nvPr/>
        </p:nvSpPr>
        <p:spPr bwMode="auto">
          <a:xfrm>
            <a:off x="1885950" y="5680075"/>
            <a:ext cx="34861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 b="1">
                <a:solidFill>
                  <a:schemeClr val="bg1"/>
                </a:solidFill>
                <a:latin typeface="Verdana" pitchFamily="34" charset="0"/>
              </a:rPr>
              <a:t>TITRE</a:t>
            </a:r>
          </a:p>
        </p:txBody>
      </p:sp>
      <p:pic>
        <p:nvPicPr>
          <p:cNvPr id="7" name="Picture 6" descr="FOND_COVER_transp.png"/>
          <p:cNvPicPr>
            <a:picLocks noChangeAspect="1"/>
          </p:cNvPicPr>
          <p:nvPr/>
        </p:nvPicPr>
        <p:blipFill>
          <a:blip r:embed="rId3">
            <a:duotone>
              <a:prstClr val="black"/>
              <a:srgbClr val="2953DB">
                <a:tint val="45000"/>
                <a:satMod val="400000"/>
              </a:srgbClr>
            </a:duotone>
            <a:extLst/>
          </a:blip>
          <a:stretch>
            <a:fillRect/>
          </a:stretch>
        </p:blipFill>
        <p:spPr>
          <a:xfrm>
            <a:off x="0" y="0"/>
            <a:ext cx="9223769" cy="6858000"/>
          </a:xfrm>
          <a:prstGeom prst="rect">
            <a:avLst/>
          </a:prstGeom>
        </p:spPr>
      </p:pic>
      <p:sp>
        <p:nvSpPr>
          <p:cNvPr id="4101" name="Date Placeholder 5"/>
          <p:cNvSpPr txBox="1">
            <a:spLocks noGrp="1"/>
          </p:cNvSpPr>
          <p:nvPr/>
        </p:nvSpPr>
        <p:spPr bwMode="auto">
          <a:xfrm>
            <a:off x="6772275" y="5680075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r>
              <a:rPr lang="en-IE" sz="1400" b="1" dirty="0" smtClean="0">
                <a:solidFill>
                  <a:schemeClr val="bg1"/>
                </a:solidFill>
              </a:rPr>
              <a:t>18/10/2012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4102" name="TextBox 8"/>
          <p:cNvSpPr txBox="1">
            <a:spLocks noChangeArrowheads="1"/>
          </p:cNvSpPr>
          <p:nvPr/>
        </p:nvSpPr>
        <p:spPr bwMode="auto">
          <a:xfrm>
            <a:off x="1244600" y="5664200"/>
            <a:ext cx="71104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 dirty="0" smtClean="0">
                <a:solidFill>
                  <a:srgbClr val="FFFFFF"/>
                </a:solidFill>
                <a:latin typeface="Verdana" pitchFamily="34" charset="0"/>
              </a:rPr>
              <a:t>RCC </a:t>
            </a:r>
            <a:r>
              <a:rPr lang="en-US" sz="2000" b="1" dirty="0" smtClean="0">
                <a:solidFill>
                  <a:srgbClr val="FFFFFF"/>
                </a:solidFill>
                <a:latin typeface="Verdana" pitchFamily="34" charset="0"/>
              </a:rPr>
              <a:t>meeting</a:t>
            </a:r>
            <a:r>
              <a:rPr lang="en-US" sz="2000" b="1" dirty="0">
                <a:solidFill>
                  <a:srgbClr val="FFFFFF"/>
                </a:solidFill>
                <a:latin typeface="Verdana" pitchFamily="34" charset="0"/>
              </a:rPr>
              <a:t>	</a:t>
            </a:r>
          </a:p>
        </p:txBody>
      </p:sp>
      <p:sp>
        <p:nvSpPr>
          <p:cNvPr id="8" name="Rectangle à coins arrondis 7"/>
          <p:cNvSpPr/>
          <p:nvPr/>
        </p:nvSpPr>
        <p:spPr>
          <a:xfrm>
            <a:off x="-280988" y="635000"/>
            <a:ext cx="3051176" cy="1349375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BE" sz="1800"/>
          </a:p>
        </p:txBody>
      </p:sp>
      <p:pic>
        <p:nvPicPr>
          <p:cNvPr id="4104" name="Picture 3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5250" y="801688"/>
            <a:ext cx="2298700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itle Placeholder 1"/>
          <p:cNvSpPr>
            <a:spLocks noGrp="1"/>
          </p:cNvSpPr>
          <p:nvPr>
            <p:ph type="ctrTitle" idx="4294967295"/>
          </p:nvPr>
        </p:nvSpPr>
        <p:spPr>
          <a:xfrm>
            <a:off x="2389188" y="1984375"/>
            <a:ext cx="6754812" cy="1470025"/>
          </a:xfrm>
        </p:spPr>
        <p:txBody>
          <a:bodyPr/>
          <a:lstStyle/>
          <a:p>
            <a:pPr eaLnBrk="1" hangingPunct="1"/>
            <a:r>
              <a:rPr lang="en-GB" sz="2400" dirty="0" smtClean="0">
                <a:solidFill>
                  <a:srgbClr val="264D74"/>
                </a:solidFill>
              </a:rPr>
              <a:t>First thoughts on project approach   for assessing market liquidity within GRI NW</a:t>
            </a:r>
          </a:p>
        </p:txBody>
      </p:sp>
      <p:sp>
        <p:nvSpPr>
          <p:cNvPr id="11" name="Text Placeholder 2"/>
          <p:cNvSpPr>
            <a:spLocks noGrp="1"/>
          </p:cNvSpPr>
          <p:nvPr>
            <p:ph type="subTitle" idx="4294967295"/>
          </p:nvPr>
        </p:nvSpPr>
        <p:spPr>
          <a:xfrm>
            <a:off x="2393950" y="3190875"/>
            <a:ext cx="5976937" cy="1223963"/>
          </a:xfrm>
        </p:spPr>
        <p:txBody>
          <a:bodyPr/>
          <a:lstStyle/>
          <a:p>
            <a:pPr eaLnBrk="1" hangingPunct="1">
              <a:lnSpc>
                <a:spcPct val="110000"/>
              </a:lnSpc>
            </a:pPr>
            <a:endParaRPr lang="en-US" sz="1600" dirty="0" smtClean="0"/>
          </a:p>
          <a:p>
            <a:pPr eaLnBrk="1" hangingPunct="1">
              <a:buClrTx/>
              <a:buSzTx/>
              <a:buFontTx/>
              <a:buNone/>
            </a:pPr>
            <a:r>
              <a:rPr lang="en-US" sz="1900" dirty="0" smtClean="0">
                <a:solidFill>
                  <a:schemeClr val="tx1"/>
                </a:solidFill>
                <a:latin typeface="Arial" pitchFamily="34" charset="0"/>
              </a:rPr>
              <a:t>Programme Office</a:t>
            </a:r>
            <a:endParaRPr lang="en-GB" sz="1900" dirty="0" smtClean="0">
              <a:solidFill>
                <a:schemeClr val="tx1"/>
              </a:solidFill>
              <a:latin typeface="Arial" pitchFamily="34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18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800"/>
                            </p:stCondLst>
                            <p:childTnLst>
                              <p:par>
                                <p:cTn id="9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1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 build="p">
        <p:tmplLst>
          <p:tmpl lvl="1">
            <p:tnLst>
              <p:par>
                <p:cTn presetID="12" presetClass="entr" presetSubtype="1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slide(fromTop)">
                      <p:cBhvr>
                        <p:cTn dur="500"/>
                        <p:tgtEl>
                          <p:spTgt spid="11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596900" y="785813"/>
            <a:ext cx="7700963" cy="609600"/>
          </a:xfrm>
        </p:spPr>
        <p:txBody>
          <a:bodyPr>
            <a:noAutofit/>
          </a:bodyPr>
          <a:lstStyle/>
          <a:p>
            <a:r>
              <a:rPr lang="nl-NL" sz="2000" dirty="0" smtClean="0">
                <a:solidFill>
                  <a:srgbClr val="307098"/>
                </a:solidFill>
                <a:latin typeface="Arial" pitchFamily="34" charset="0"/>
              </a:rPr>
              <a:t>The Gas Target Model has </a:t>
            </a:r>
            <a:r>
              <a:rPr lang="nl-NL" sz="2000" dirty="0" err="1" smtClean="0">
                <a:solidFill>
                  <a:srgbClr val="307098"/>
                </a:solidFill>
                <a:latin typeface="Arial" pitchFamily="34" charset="0"/>
              </a:rPr>
              <a:t>identified</a:t>
            </a:r>
            <a:r>
              <a:rPr lang="nl-NL" sz="2000" dirty="0" smtClean="0">
                <a:solidFill>
                  <a:srgbClr val="307098"/>
                </a:solidFill>
                <a:latin typeface="Arial" pitchFamily="34" charset="0"/>
              </a:rPr>
              <a:t> several steps </a:t>
            </a:r>
            <a:r>
              <a:rPr lang="nl-NL" sz="2000" dirty="0" err="1" smtClean="0">
                <a:solidFill>
                  <a:srgbClr val="307098"/>
                </a:solidFill>
                <a:latin typeface="Arial" pitchFamily="34" charset="0"/>
              </a:rPr>
              <a:t>how</a:t>
            </a:r>
            <a:r>
              <a:rPr lang="nl-NL" sz="2000" dirty="0" smtClean="0">
                <a:solidFill>
                  <a:srgbClr val="307098"/>
                </a:solidFill>
                <a:latin typeface="Arial" pitchFamily="34" charset="0"/>
              </a:rPr>
              <a:t> the </a:t>
            </a:r>
            <a:r>
              <a:rPr lang="nl-NL" sz="2000" dirty="0" err="1" smtClean="0">
                <a:solidFill>
                  <a:srgbClr val="307098"/>
                </a:solidFill>
                <a:latin typeface="Arial" pitchFamily="34" charset="0"/>
              </a:rPr>
              <a:t>internal</a:t>
            </a:r>
            <a:r>
              <a:rPr lang="nl-NL" sz="2000" dirty="0" smtClean="0">
                <a:solidFill>
                  <a:srgbClr val="307098"/>
                </a:solidFill>
                <a:latin typeface="Arial" pitchFamily="34" charset="0"/>
              </a:rPr>
              <a:t> gas </a:t>
            </a:r>
            <a:r>
              <a:rPr lang="nl-NL" sz="2000" dirty="0" err="1" smtClean="0">
                <a:solidFill>
                  <a:srgbClr val="307098"/>
                </a:solidFill>
                <a:latin typeface="Arial" pitchFamily="34" charset="0"/>
              </a:rPr>
              <a:t>market</a:t>
            </a:r>
            <a:r>
              <a:rPr lang="nl-NL" sz="2000" dirty="0" smtClean="0">
                <a:solidFill>
                  <a:srgbClr val="307098"/>
                </a:solidFill>
                <a:latin typeface="Arial" pitchFamily="34" charset="0"/>
              </a:rPr>
              <a:t> can </a:t>
            </a:r>
            <a:r>
              <a:rPr lang="nl-NL" sz="2000" dirty="0" err="1" smtClean="0">
                <a:solidFill>
                  <a:srgbClr val="307098"/>
                </a:solidFill>
                <a:latin typeface="Arial" pitchFamily="34" charset="0"/>
              </a:rPr>
              <a:t>be</a:t>
            </a:r>
            <a:r>
              <a:rPr lang="nl-NL" sz="2000" dirty="0" smtClean="0">
                <a:solidFill>
                  <a:srgbClr val="307098"/>
                </a:solidFill>
                <a:latin typeface="Arial" pitchFamily="34" charset="0"/>
              </a:rPr>
              <a:t> </a:t>
            </a:r>
            <a:r>
              <a:rPr lang="nl-NL" sz="2000" dirty="0" err="1" smtClean="0">
                <a:solidFill>
                  <a:srgbClr val="307098"/>
                </a:solidFill>
                <a:latin typeface="Arial" pitchFamily="34" charset="0"/>
              </a:rPr>
              <a:t>realized</a:t>
            </a:r>
            <a:endParaRPr lang="nl-NL" sz="2000" dirty="0" smtClean="0">
              <a:solidFill>
                <a:srgbClr val="307098"/>
              </a:solidFill>
              <a:latin typeface="Arial" pitchFamily="34" charset="0"/>
            </a:endParaRPr>
          </a:p>
        </p:txBody>
      </p:sp>
      <p:sp>
        <p:nvSpPr>
          <p:cNvPr id="7171" name="Text Box 16"/>
          <p:cNvSpPr txBox="1">
            <a:spLocks noChangeArrowheads="1"/>
          </p:cNvSpPr>
          <p:nvPr/>
        </p:nvSpPr>
        <p:spPr bwMode="auto">
          <a:xfrm>
            <a:off x="392113" y="1674813"/>
            <a:ext cx="810101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Clr>
                <a:srgbClr val="F7B909"/>
              </a:buClr>
              <a:buFont typeface="Wingdings" pitchFamily="2" charset="2"/>
              <a:buChar char="§"/>
            </a:pPr>
            <a:r>
              <a:rPr lang="nl-NL" dirty="0"/>
              <a:t> </a:t>
            </a:r>
            <a:r>
              <a:rPr lang="nl-NL" sz="1800" b="1" dirty="0">
                <a:solidFill>
                  <a:srgbClr val="307098"/>
                </a:solidFill>
              </a:rPr>
              <a:t>The </a:t>
            </a:r>
            <a:r>
              <a:rPr lang="nl-NL" sz="1800" b="1" dirty="0" err="1">
                <a:solidFill>
                  <a:srgbClr val="307098"/>
                </a:solidFill>
              </a:rPr>
              <a:t>figure</a:t>
            </a:r>
            <a:r>
              <a:rPr lang="nl-NL" sz="1800" b="1" dirty="0">
                <a:solidFill>
                  <a:srgbClr val="307098"/>
                </a:solidFill>
              </a:rPr>
              <a:t> </a:t>
            </a:r>
            <a:r>
              <a:rPr lang="nl-NL" sz="1800" b="1" dirty="0" err="1">
                <a:solidFill>
                  <a:srgbClr val="307098"/>
                </a:solidFill>
              </a:rPr>
              <a:t>below</a:t>
            </a:r>
            <a:r>
              <a:rPr lang="nl-NL" sz="1800" b="1" dirty="0">
                <a:solidFill>
                  <a:srgbClr val="307098"/>
                </a:solidFill>
              </a:rPr>
              <a:t> </a:t>
            </a:r>
            <a:r>
              <a:rPr lang="nl-NL" sz="1800" b="1" dirty="0" err="1">
                <a:solidFill>
                  <a:srgbClr val="307098"/>
                </a:solidFill>
              </a:rPr>
              <a:t>represents</a:t>
            </a:r>
            <a:r>
              <a:rPr lang="nl-NL" sz="1800" b="1" dirty="0">
                <a:solidFill>
                  <a:srgbClr val="307098"/>
                </a:solidFill>
              </a:rPr>
              <a:t> the Gas Target Model in a </a:t>
            </a:r>
            <a:r>
              <a:rPr lang="nl-NL" sz="1800" b="1" dirty="0" err="1">
                <a:solidFill>
                  <a:srgbClr val="307098"/>
                </a:solidFill>
              </a:rPr>
              <a:t>nutshell</a:t>
            </a:r>
            <a:endParaRPr lang="nl-NL" sz="1800" b="1" dirty="0">
              <a:solidFill>
                <a:srgbClr val="307098"/>
              </a:solidFill>
            </a:endParaRPr>
          </a:p>
        </p:txBody>
      </p:sp>
      <p:sp>
        <p:nvSpPr>
          <p:cNvPr id="7172" name="Rectangle 17"/>
          <p:cNvSpPr>
            <a:spLocks noChangeArrowheads="1"/>
          </p:cNvSpPr>
          <p:nvPr/>
        </p:nvSpPr>
        <p:spPr bwMode="auto">
          <a:xfrm>
            <a:off x="633413" y="5141913"/>
            <a:ext cx="6985000" cy="647700"/>
          </a:xfrm>
          <a:prstGeom prst="rect">
            <a:avLst/>
          </a:prstGeom>
          <a:solidFill>
            <a:srgbClr val="B2B2B2"/>
          </a:solidFill>
          <a:ln w="9525">
            <a:solidFill>
              <a:srgbClr val="808080"/>
            </a:solidFill>
            <a:miter lim="800000"/>
            <a:headEnd/>
            <a:tailEnd/>
          </a:ln>
        </p:spPr>
        <p:txBody>
          <a:bodyPr wrap="none" lIns="90000" tIns="46800" rIns="90000" bIns="46800" anchor="b"/>
          <a:lstStyle/>
          <a:p>
            <a:pPr algn="ctr" eaLnBrk="0" hangingPunct="0"/>
            <a:r>
              <a:rPr lang="en-GB" b="1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Realising economic investments in infrastructure</a:t>
            </a:r>
          </a:p>
        </p:txBody>
      </p:sp>
      <p:sp>
        <p:nvSpPr>
          <p:cNvPr id="7173" name="AutoShape 18"/>
          <p:cNvSpPr>
            <a:spLocks noChangeArrowheads="1"/>
          </p:cNvSpPr>
          <p:nvPr/>
        </p:nvSpPr>
        <p:spPr bwMode="auto">
          <a:xfrm>
            <a:off x="596900" y="2476500"/>
            <a:ext cx="6981825" cy="1008063"/>
          </a:xfrm>
          <a:prstGeom prst="upArrow">
            <a:avLst>
              <a:gd name="adj1" fmla="val 100000"/>
              <a:gd name="adj2" fmla="val 79417"/>
            </a:avLst>
          </a:prstGeom>
          <a:solidFill>
            <a:schemeClr val="accent1"/>
          </a:solidFill>
          <a:ln w="9525">
            <a:solidFill>
              <a:srgbClr val="808080"/>
            </a:solidFill>
            <a:miter lim="800000"/>
            <a:headEnd/>
            <a:tailEnd/>
          </a:ln>
        </p:spPr>
        <p:txBody>
          <a:bodyPr wrap="none" lIns="90000" tIns="46800" rIns="90000" bIns="252000" anchor="b"/>
          <a:lstStyle/>
          <a:p>
            <a:pPr algn="ctr" eaLnBrk="0" hangingPunct="0"/>
            <a:r>
              <a:rPr lang="en-GB" b="1" dirty="0">
                <a:solidFill>
                  <a:srgbClr val="FFFFFF"/>
                </a:solidFill>
                <a:ea typeface="Arial Unicode MS" pitchFamily="34" charset="-128"/>
                <a:cs typeface="Arial Unicode MS" pitchFamily="34" charset="-128"/>
              </a:rPr>
              <a:t>Vision for an internal gas market</a:t>
            </a:r>
          </a:p>
        </p:txBody>
      </p:sp>
      <p:sp>
        <p:nvSpPr>
          <p:cNvPr id="7174" name="Rectangle 19"/>
          <p:cNvSpPr>
            <a:spLocks noChangeArrowheads="1"/>
          </p:cNvSpPr>
          <p:nvPr/>
        </p:nvSpPr>
        <p:spPr bwMode="auto">
          <a:xfrm>
            <a:off x="609600" y="3665538"/>
            <a:ext cx="2160588" cy="1331912"/>
          </a:xfrm>
          <a:prstGeom prst="rect">
            <a:avLst/>
          </a:prstGeom>
          <a:solidFill>
            <a:srgbClr val="99CCFF"/>
          </a:solidFill>
          <a:ln w="9525">
            <a:solidFill>
              <a:srgbClr val="808080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 eaLnBrk="0" hangingPunct="0"/>
            <a:r>
              <a:rPr lang="en-GB" b="1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Step 1:</a:t>
            </a:r>
            <a:br>
              <a:rPr lang="en-GB" b="1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</a:br>
            <a:r>
              <a:rPr lang="en-GB" b="1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Enabling functioning wholesale markets</a:t>
            </a:r>
          </a:p>
        </p:txBody>
      </p:sp>
      <p:sp>
        <p:nvSpPr>
          <p:cNvPr id="7175" name="Rectangle 20"/>
          <p:cNvSpPr>
            <a:spLocks noChangeArrowheads="1"/>
          </p:cNvSpPr>
          <p:nvPr/>
        </p:nvSpPr>
        <p:spPr bwMode="auto">
          <a:xfrm>
            <a:off x="3105150" y="3665538"/>
            <a:ext cx="1989138" cy="1331912"/>
          </a:xfrm>
          <a:prstGeom prst="rect">
            <a:avLst/>
          </a:prstGeom>
          <a:solidFill>
            <a:srgbClr val="99CCFF"/>
          </a:solidFill>
          <a:ln w="9525">
            <a:solidFill>
              <a:srgbClr val="808080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 eaLnBrk="0" hangingPunct="0"/>
            <a:r>
              <a:rPr lang="en-GB" b="1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Step 2:</a:t>
            </a:r>
            <a:br>
              <a:rPr lang="en-GB" b="1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</a:br>
            <a:r>
              <a:rPr lang="en-GB" b="1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Connecting functioning  wholesale markets</a:t>
            </a:r>
          </a:p>
        </p:txBody>
      </p:sp>
      <p:sp>
        <p:nvSpPr>
          <p:cNvPr id="7176" name="Rectangle 21"/>
          <p:cNvSpPr>
            <a:spLocks noChangeArrowheads="1"/>
          </p:cNvSpPr>
          <p:nvPr/>
        </p:nvSpPr>
        <p:spPr bwMode="auto">
          <a:xfrm>
            <a:off x="5602288" y="3665538"/>
            <a:ext cx="1989137" cy="1331912"/>
          </a:xfrm>
          <a:prstGeom prst="rect">
            <a:avLst/>
          </a:prstGeom>
          <a:solidFill>
            <a:srgbClr val="99CCFF"/>
          </a:solidFill>
          <a:ln w="9525">
            <a:solidFill>
              <a:srgbClr val="808080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 eaLnBrk="0" hangingPunct="0"/>
            <a:r>
              <a:rPr lang="en-GB" b="1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Step 3:</a:t>
            </a:r>
            <a:br>
              <a:rPr lang="en-GB" b="1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</a:br>
            <a:r>
              <a:rPr lang="en-GB" b="1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Ensuring secure supply and economic investment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23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1C199E17-B4DD-4587-B709-8B821832790A}" type="slidenum">
              <a:rPr lang="en-GB" smtClean="0"/>
              <a:pPr/>
              <a:t>3</a:t>
            </a:fld>
            <a:endParaRPr lang="en-GB" smtClean="0"/>
          </a:p>
        </p:txBody>
      </p:sp>
      <p:sp>
        <p:nvSpPr>
          <p:cNvPr id="8194" name="Titre 1"/>
          <p:cNvSpPr>
            <a:spLocks noGrp="1"/>
          </p:cNvSpPr>
          <p:nvPr>
            <p:ph type="ctrTitle" idx="4294967295"/>
          </p:nvPr>
        </p:nvSpPr>
        <p:spPr>
          <a:xfrm>
            <a:off x="539750" y="749300"/>
            <a:ext cx="8604250" cy="766763"/>
          </a:xfrm>
        </p:spPr>
        <p:txBody>
          <a:bodyPr/>
          <a:lstStyle/>
          <a:p>
            <a:r>
              <a:rPr lang="nl-NL" sz="2000" dirty="0" smtClean="0">
                <a:solidFill>
                  <a:srgbClr val="307098"/>
                </a:solidFill>
                <a:latin typeface="Arial" pitchFamily="34" charset="0"/>
              </a:rPr>
              <a:t>The RCC will </a:t>
            </a:r>
            <a:r>
              <a:rPr lang="nl-NL" sz="2000" dirty="0" err="1" smtClean="0">
                <a:solidFill>
                  <a:srgbClr val="307098"/>
                </a:solidFill>
                <a:latin typeface="Arial" pitchFamily="34" charset="0"/>
              </a:rPr>
              <a:t>assess</a:t>
            </a:r>
            <a:r>
              <a:rPr lang="nl-NL" sz="2000" dirty="0" smtClean="0">
                <a:solidFill>
                  <a:srgbClr val="307098"/>
                </a:solidFill>
                <a:latin typeface="Arial" pitchFamily="34" charset="0"/>
              </a:rPr>
              <a:t> </a:t>
            </a:r>
            <a:r>
              <a:rPr lang="en-US" sz="2000" dirty="0" smtClean="0">
                <a:solidFill>
                  <a:srgbClr val="307098"/>
                </a:solidFill>
                <a:latin typeface="Arial" pitchFamily="34" charset="0"/>
              </a:rPr>
              <a:t>market liquidity and degree of market integration of countries within the region</a:t>
            </a:r>
            <a:endParaRPr lang="en-GB" sz="2000" dirty="0" smtClean="0">
              <a:solidFill>
                <a:srgbClr val="307098"/>
              </a:solidFill>
              <a:latin typeface="Arial" pitchFamily="34" charset="0"/>
            </a:endParaRPr>
          </a:p>
        </p:txBody>
      </p:sp>
      <p:sp>
        <p:nvSpPr>
          <p:cNvPr id="8196" name="Espace réservé du pied de page 3"/>
          <p:cNvSpPr txBox="1">
            <a:spLocks noGrp="1"/>
          </p:cNvSpPr>
          <p:nvPr/>
        </p:nvSpPr>
        <p:spPr bwMode="auto">
          <a:xfrm>
            <a:off x="2268538" y="188913"/>
            <a:ext cx="6875462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nl-NL" b="1">
              <a:solidFill>
                <a:srgbClr val="FFFFFF"/>
              </a:solidFill>
              <a:latin typeface="Verdana" pitchFamily="34" charset="0"/>
            </a:endParaRPr>
          </a:p>
        </p:txBody>
      </p:sp>
      <p:sp>
        <p:nvSpPr>
          <p:cNvPr id="8197" name="AutoShape 5"/>
          <p:cNvSpPr>
            <a:spLocks noChangeArrowheads="1"/>
          </p:cNvSpPr>
          <p:nvPr/>
        </p:nvSpPr>
        <p:spPr bwMode="auto">
          <a:xfrm>
            <a:off x="3863975" y="3254375"/>
            <a:ext cx="2160588" cy="865188"/>
          </a:xfrm>
          <a:prstGeom prst="leftArrow">
            <a:avLst>
              <a:gd name="adj1" fmla="val 50000"/>
              <a:gd name="adj2" fmla="val 62431"/>
            </a:avLst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endParaRPr lang="en-GB" sz="1800"/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684213" y="2492375"/>
            <a:ext cx="7788275" cy="3254375"/>
          </a:xfrm>
          <a:prstGeom prst="rect">
            <a:avLst/>
          </a:prstGeom>
          <a:solidFill>
            <a:srgbClr val="307098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ctr" eaLnBrk="0" hangingPunct="0"/>
            <a:endParaRPr lang="nl-NL" sz="1800">
              <a:solidFill>
                <a:schemeClr val="bg1"/>
              </a:solidFill>
              <a:latin typeface="ScalaSans" pitchFamily="34" charset="0"/>
            </a:endParaRPr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900113" y="3505200"/>
            <a:ext cx="3457575" cy="2382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ctr" eaLnBrk="0" hangingPunct="0">
              <a:buClr>
                <a:srgbClr val="F7B909"/>
              </a:buClr>
              <a:buFont typeface="Wingdings" pitchFamily="2" charset="2"/>
              <a:buChar char="§"/>
            </a:pPr>
            <a:endParaRPr lang="nl-NL" sz="1700">
              <a:solidFill>
                <a:schemeClr val="bg1"/>
              </a:solidFill>
            </a:endParaRPr>
          </a:p>
        </p:txBody>
      </p:sp>
      <p:sp>
        <p:nvSpPr>
          <p:cNvPr id="8200" name="Rectangle 9"/>
          <p:cNvSpPr>
            <a:spLocks noChangeArrowheads="1"/>
          </p:cNvSpPr>
          <p:nvPr/>
        </p:nvSpPr>
        <p:spPr bwMode="auto">
          <a:xfrm>
            <a:off x="971550" y="3284538"/>
            <a:ext cx="3373438" cy="225742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ctr" eaLnBrk="0" hangingPunct="0">
              <a:buClr>
                <a:srgbClr val="F7B909"/>
              </a:buClr>
              <a:buFont typeface="Wingdings" pitchFamily="2" charset="2"/>
              <a:buChar char="§"/>
            </a:pPr>
            <a:endParaRPr lang="nl-NL" sz="1700">
              <a:solidFill>
                <a:schemeClr val="bg1"/>
              </a:solidFill>
            </a:endParaRPr>
          </a:p>
        </p:txBody>
      </p:sp>
      <p:sp>
        <p:nvSpPr>
          <p:cNvPr id="8201" name="Text Box 10"/>
          <p:cNvSpPr txBox="1">
            <a:spLocks noChangeArrowheads="1"/>
          </p:cNvSpPr>
          <p:nvPr/>
        </p:nvSpPr>
        <p:spPr bwMode="auto">
          <a:xfrm>
            <a:off x="1042988" y="3357563"/>
            <a:ext cx="3716337" cy="2154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eaLnBrk="0" hangingPunct="0">
              <a:spcBef>
                <a:spcPct val="50000"/>
              </a:spcBef>
              <a:buClr>
                <a:srgbClr val="F7B909"/>
              </a:buClr>
              <a:buFont typeface="Wingdings" pitchFamily="2" charset="2"/>
              <a:buChar char="§"/>
            </a:pPr>
            <a:endParaRPr lang="nl-NL" sz="600">
              <a:solidFill>
                <a:srgbClr val="3375AB"/>
              </a:solidFill>
            </a:endParaRPr>
          </a:p>
          <a:p>
            <a:pPr eaLnBrk="0" hangingPunct="0">
              <a:buClr>
                <a:srgbClr val="F7B909"/>
              </a:buClr>
              <a:buFont typeface="Wingdings" pitchFamily="2" charset="2"/>
              <a:buChar char="§"/>
            </a:pPr>
            <a:r>
              <a:rPr lang="en-US" sz="1500">
                <a:solidFill>
                  <a:srgbClr val="3375AB"/>
                </a:solidFill>
              </a:rPr>
              <a:t> NRAs shall assess market liquidity         </a:t>
            </a:r>
            <a:br>
              <a:rPr lang="en-US" sz="1500">
                <a:solidFill>
                  <a:srgbClr val="3375AB"/>
                </a:solidFill>
              </a:rPr>
            </a:br>
            <a:r>
              <a:rPr lang="en-US" sz="1500">
                <a:solidFill>
                  <a:srgbClr val="3375AB"/>
                </a:solidFill>
              </a:rPr>
              <a:t>  and degree of market integration</a:t>
            </a:r>
          </a:p>
          <a:p>
            <a:pPr eaLnBrk="0" hangingPunct="0">
              <a:buClr>
                <a:srgbClr val="F7B909"/>
              </a:buClr>
              <a:buFont typeface="Wingdings" pitchFamily="2" charset="2"/>
              <a:buChar char="§"/>
            </a:pPr>
            <a:endParaRPr lang="en-US" sz="1500">
              <a:solidFill>
                <a:srgbClr val="3375AB"/>
              </a:solidFill>
            </a:endParaRPr>
          </a:p>
          <a:p>
            <a:pPr eaLnBrk="0" hangingPunct="0">
              <a:buClr>
                <a:srgbClr val="F7B909"/>
              </a:buClr>
              <a:buFont typeface="Wingdings" pitchFamily="2" charset="2"/>
              <a:buChar char="§"/>
            </a:pPr>
            <a:r>
              <a:rPr lang="en-US" sz="1500">
                <a:solidFill>
                  <a:srgbClr val="3375AB"/>
                </a:solidFill>
              </a:rPr>
              <a:t> Close cooperation with each other,  </a:t>
            </a:r>
            <a:br>
              <a:rPr lang="en-US" sz="1500">
                <a:solidFill>
                  <a:srgbClr val="3375AB"/>
                </a:solidFill>
              </a:rPr>
            </a:br>
            <a:r>
              <a:rPr lang="en-US" sz="1500">
                <a:solidFill>
                  <a:srgbClr val="3375AB"/>
                </a:solidFill>
              </a:rPr>
              <a:t>  stakeholders involved through GRIs</a:t>
            </a:r>
          </a:p>
          <a:p>
            <a:pPr eaLnBrk="0" hangingPunct="0">
              <a:buClr>
                <a:srgbClr val="F7B909"/>
              </a:buClr>
              <a:buFont typeface="Wingdings" pitchFamily="2" charset="2"/>
              <a:buChar char="§"/>
            </a:pPr>
            <a:endParaRPr lang="en-US" sz="1400">
              <a:solidFill>
                <a:srgbClr val="3375AB"/>
              </a:solidFill>
            </a:endParaRPr>
          </a:p>
          <a:p>
            <a:pPr eaLnBrk="0" hangingPunct="0">
              <a:buClr>
                <a:srgbClr val="F7B909"/>
              </a:buClr>
              <a:buFont typeface="Wingdings" pitchFamily="2" charset="2"/>
              <a:buChar char="§"/>
            </a:pPr>
            <a:r>
              <a:rPr lang="en-US" sz="1500">
                <a:solidFill>
                  <a:srgbClr val="3375AB"/>
                </a:solidFill>
              </a:rPr>
              <a:t> Where necessary, NRAs explore </a:t>
            </a:r>
            <a:br>
              <a:rPr lang="en-US" sz="1500">
                <a:solidFill>
                  <a:srgbClr val="3375AB"/>
                </a:solidFill>
              </a:rPr>
            </a:br>
            <a:r>
              <a:rPr lang="en-US" sz="1500">
                <a:solidFill>
                  <a:srgbClr val="3375AB"/>
                </a:solidFill>
              </a:rPr>
              <a:t>  measures to improve market liquidity         </a:t>
            </a:r>
            <a:br>
              <a:rPr lang="en-US" sz="1500">
                <a:solidFill>
                  <a:srgbClr val="3375AB"/>
                </a:solidFill>
              </a:rPr>
            </a:br>
            <a:r>
              <a:rPr lang="en-US" sz="1500">
                <a:solidFill>
                  <a:srgbClr val="3375AB"/>
                </a:solidFill>
              </a:rPr>
              <a:t>  and the degree of market integration </a:t>
            </a:r>
            <a:endParaRPr lang="nl-NL" sz="1500">
              <a:solidFill>
                <a:srgbClr val="3375AB"/>
              </a:solidFill>
            </a:endParaRPr>
          </a:p>
        </p:txBody>
      </p:sp>
      <p:sp>
        <p:nvSpPr>
          <p:cNvPr id="8202" name="Text Box 11"/>
          <p:cNvSpPr txBox="1">
            <a:spLocks noChangeArrowheads="1"/>
          </p:cNvSpPr>
          <p:nvPr/>
        </p:nvSpPr>
        <p:spPr bwMode="auto">
          <a:xfrm>
            <a:off x="1343025" y="2797175"/>
            <a:ext cx="24495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nl-NL" sz="1800">
              <a:latin typeface="ScalaSans" pitchFamily="34" charset="0"/>
            </a:endParaRPr>
          </a:p>
        </p:txBody>
      </p:sp>
      <p:sp>
        <p:nvSpPr>
          <p:cNvPr id="8203" name="Text Box 12"/>
          <p:cNvSpPr txBox="1">
            <a:spLocks noChangeArrowheads="1"/>
          </p:cNvSpPr>
          <p:nvPr/>
        </p:nvSpPr>
        <p:spPr bwMode="auto">
          <a:xfrm>
            <a:off x="5364163" y="2852738"/>
            <a:ext cx="2447925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nl-NL" b="1" dirty="0">
                <a:solidFill>
                  <a:srgbClr val="FFFFFF"/>
                </a:solidFill>
              </a:rPr>
              <a:t>Envisioned approach</a:t>
            </a:r>
          </a:p>
        </p:txBody>
      </p:sp>
      <p:sp>
        <p:nvSpPr>
          <p:cNvPr id="8204" name="Text Box 28"/>
          <p:cNvSpPr txBox="1">
            <a:spLocks noChangeArrowheads="1"/>
          </p:cNvSpPr>
          <p:nvPr/>
        </p:nvSpPr>
        <p:spPr bwMode="auto">
          <a:xfrm>
            <a:off x="539750" y="1844675"/>
            <a:ext cx="896461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eaLnBrk="0" hangingPunct="0">
              <a:spcBef>
                <a:spcPct val="50000"/>
              </a:spcBef>
              <a:buClr>
                <a:srgbClr val="F7B909"/>
              </a:buClr>
              <a:buFont typeface="Wingdings" pitchFamily="2" charset="2"/>
              <a:buChar char="§"/>
            </a:pPr>
            <a:r>
              <a:rPr lang="nl-NL" sz="2000" b="1" dirty="0">
                <a:solidFill>
                  <a:schemeClr val="bg1"/>
                </a:solidFill>
              </a:rPr>
              <a:t> </a:t>
            </a:r>
            <a:r>
              <a:rPr lang="nl-NL" b="1" dirty="0">
                <a:solidFill>
                  <a:srgbClr val="307098"/>
                </a:solidFill>
                <a:cs typeface="Arial" pitchFamily="34" charset="0"/>
              </a:rPr>
              <a:t>NRAs are </a:t>
            </a:r>
            <a:r>
              <a:rPr lang="nl-NL" b="1" dirty="0" err="1">
                <a:solidFill>
                  <a:srgbClr val="307098"/>
                </a:solidFill>
                <a:cs typeface="Arial" pitchFamily="34" charset="0"/>
              </a:rPr>
              <a:t>currently</a:t>
            </a:r>
            <a:r>
              <a:rPr lang="nl-NL" b="1" dirty="0">
                <a:solidFill>
                  <a:srgbClr val="307098"/>
                </a:solidFill>
                <a:cs typeface="Arial" pitchFamily="34" charset="0"/>
              </a:rPr>
              <a:t> </a:t>
            </a:r>
            <a:r>
              <a:rPr lang="nl-NL" b="1" dirty="0" err="1">
                <a:solidFill>
                  <a:srgbClr val="307098"/>
                </a:solidFill>
                <a:cs typeface="Arial" pitchFamily="34" charset="0"/>
              </a:rPr>
              <a:t>determining</a:t>
            </a:r>
            <a:r>
              <a:rPr lang="nl-NL" b="1" dirty="0">
                <a:solidFill>
                  <a:srgbClr val="307098"/>
                </a:solidFill>
                <a:cs typeface="Arial" pitchFamily="34" charset="0"/>
              </a:rPr>
              <a:t> the approach</a:t>
            </a:r>
          </a:p>
        </p:txBody>
      </p:sp>
      <p:sp>
        <p:nvSpPr>
          <p:cNvPr id="8205" name="Text Box 12"/>
          <p:cNvSpPr txBox="1">
            <a:spLocks noChangeArrowheads="1"/>
          </p:cNvSpPr>
          <p:nvPr/>
        </p:nvSpPr>
        <p:spPr bwMode="auto">
          <a:xfrm>
            <a:off x="1547813" y="2852738"/>
            <a:ext cx="2303462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nl-NL" b="1">
                <a:solidFill>
                  <a:srgbClr val="FFFFFF"/>
                </a:solidFill>
              </a:rPr>
              <a:t>Background in GTM</a:t>
            </a:r>
          </a:p>
        </p:txBody>
      </p:sp>
      <p:sp>
        <p:nvSpPr>
          <p:cNvPr id="8206" name="Text Box 8"/>
          <p:cNvSpPr txBox="1">
            <a:spLocks noChangeArrowheads="1"/>
          </p:cNvSpPr>
          <p:nvPr/>
        </p:nvSpPr>
        <p:spPr bwMode="auto">
          <a:xfrm>
            <a:off x="4859338" y="3284538"/>
            <a:ext cx="3384550" cy="223202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eaLnBrk="0" hangingPunct="0">
              <a:buClr>
                <a:srgbClr val="F7B909"/>
              </a:buClr>
              <a:buFont typeface="Wingdings" pitchFamily="2" charset="2"/>
              <a:buChar char="§"/>
            </a:pPr>
            <a:endParaRPr lang="nl-NL" sz="600" dirty="0">
              <a:solidFill>
                <a:srgbClr val="3375AB"/>
              </a:solidFill>
            </a:endParaRPr>
          </a:p>
          <a:p>
            <a:pPr eaLnBrk="0" hangingPunct="0">
              <a:buClr>
                <a:srgbClr val="F7B909"/>
              </a:buClr>
              <a:buFont typeface="Wingdings" pitchFamily="2" charset="2"/>
              <a:buChar char="§"/>
            </a:pPr>
            <a:r>
              <a:rPr lang="nl-NL" sz="1800" dirty="0">
                <a:solidFill>
                  <a:srgbClr val="3375AB"/>
                </a:solidFill>
              </a:rPr>
              <a:t> </a:t>
            </a:r>
            <a:r>
              <a:rPr lang="nl-NL" sz="1500" dirty="0">
                <a:solidFill>
                  <a:srgbClr val="3375AB"/>
                </a:solidFill>
              </a:rPr>
              <a:t>A</a:t>
            </a:r>
            <a:r>
              <a:rPr lang="en-US" sz="1500" dirty="0" err="1">
                <a:solidFill>
                  <a:srgbClr val="3375AB"/>
                </a:solidFill>
              </a:rPr>
              <a:t>ssessment</a:t>
            </a:r>
            <a:r>
              <a:rPr lang="en-US" sz="1500" dirty="0">
                <a:solidFill>
                  <a:srgbClr val="3375AB"/>
                </a:solidFill>
              </a:rPr>
              <a:t> of market liquidity on</a:t>
            </a:r>
            <a:br>
              <a:rPr lang="en-US" sz="1500" dirty="0">
                <a:solidFill>
                  <a:srgbClr val="3375AB"/>
                </a:solidFill>
              </a:rPr>
            </a:br>
            <a:r>
              <a:rPr lang="en-US" sz="1500" dirty="0">
                <a:solidFill>
                  <a:srgbClr val="3375AB"/>
                </a:solidFill>
              </a:rPr>
              <a:t>   </a:t>
            </a:r>
            <a:r>
              <a:rPr lang="en-US" sz="1500" dirty="0">
                <a:solidFill>
                  <a:srgbClr val="307098"/>
                </a:solidFill>
              </a:rPr>
              <a:t>national</a:t>
            </a:r>
            <a:r>
              <a:rPr lang="en-US" sz="1500" dirty="0">
                <a:solidFill>
                  <a:srgbClr val="3375AB"/>
                </a:solidFill>
              </a:rPr>
              <a:t> level, coordinated by RCC</a:t>
            </a:r>
            <a:endParaRPr lang="nl-NL" sz="1500" dirty="0">
              <a:solidFill>
                <a:srgbClr val="3375AB"/>
              </a:solidFill>
            </a:endParaRPr>
          </a:p>
          <a:p>
            <a:pPr eaLnBrk="0" hangingPunct="0">
              <a:buClr>
                <a:srgbClr val="F7B909"/>
              </a:buClr>
              <a:buFont typeface="Wingdings" pitchFamily="2" charset="2"/>
              <a:buNone/>
            </a:pPr>
            <a:endParaRPr lang="nl-NL" sz="1400" dirty="0">
              <a:solidFill>
                <a:srgbClr val="3375AB"/>
              </a:solidFill>
            </a:endParaRPr>
          </a:p>
          <a:p>
            <a:pPr eaLnBrk="0" hangingPunct="0">
              <a:buClr>
                <a:srgbClr val="F7B909"/>
              </a:buClr>
              <a:buFont typeface="Wingdings" pitchFamily="2" charset="2"/>
              <a:buChar char="§"/>
            </a:pPr>
            <a:r>
              <a:rPr lang="nl-NL" dirty="0">
                <a:solidFill>
                  <a:srgbClr val="3375AB"/>
                </a:solidFill>
              </a:rPr>
              <a:t> </a:t>
            </a:r>
            <a:r>
              <a:rPr lang="nl-NL" sz="1500" dirty="0" err="1">
                <a:solidFill>
                  <a:srgbClr val="3375AB"/>
                </a:solidFill>
              </a:rPr>
              <a:t>Identify</a:t>
            </a:r>
            <a:r>
              <a:rPr lang="nl-NL" sz="1500" dirty="0">
                <a:solidFill>
                  <a:srgbClr val="3375AB"/>
                </a:solidFill>
              </a:rPr>
              <a:t> b</a:t>
            </a:r>
            <a:r>
              <a:rPr lang="en-US" sz="1500" dirty="0" err="1">
                <a:solidFill>
                  <a:srgbClr val="3375AB"/>
                </a:solidFill>
              </a:rPr>
              <a:t>est</a:t>
            </a:r>
            <a:r>
              <a:rPr lang="en-US" sz="1500" dirty="0">
                <a:solidFill>
                  <a:srgbClr val="3375AB"/>
                </a:solidFill>
              </a:rPr>
              <a:t> practices how liquidity </a:t>
            </a:r>
            <a:br>
              <a:rPr lang="en-US" sz="1500" dirty="0">
                <a:solidFill>
                  <a:srgbClr val="3375AB"/>
                </a:solidFill>
              </a:rPr>
            </a:br>
            <a:r>
              <a:rPr lang="en-US" sz="1500" dirty="0">
                <a:solidFill>
                  <a:srgbClr val="3375AB"/>
                </a:solidFill>
              </a:rPr>
              <a:t>   can be raised on national level </a:t>
            </a:r>
          </a:p>
          <a:p>
            <a:pPr eaLnBrk="0" hangingPunct="0">
              <a:buClr>
                <a:srgbClr val="F7B909"/>
              </a:buClr>
              <a:buFont typeface="Wingdings" pitchFamily="2" charset="2"/>
              <a:buChar char="§"/>
            </a:pPr>
            <a:endParaRPr lang="en-US" sz="1400" dirty="0">
              <a:solidFill>
                <a:srgbClr val="3375AB"/>
              </a:solidFill>
            </a:endParaRPr>
          </a:p>
          <a:p>
            <a:pPr eaLnBrk="0" hangingPunct="0">
              <a:buClr>
                <a:srgbClr val="F7B909"/>
              </a:buClr>
              <a:buFont typeface="Wingdings" pitchFamily="2" charset="2"/>
              <a:buChar char="§"/>
            </a:pPr>
            <a:r>
              <a:rPr lang="en-US" sz="1500" dirty="0">
                <a:solidFill>
                  <a:srgbClr val="3375AB"/>
                </a:solidFill>
              </a:rPr>
              <a:t>  Lessons learned discussed </a:t>
            </a:r>
            <a:br>
              <a:rPr lang="en-US" sz="1500" dirty="0">
                <a:solidFill>
                  <a:srgbClr val="3375AB"/>
                </a:solidFill>
              </a:rPr>
            </a:br>
            <a:r>
              <a:rPr lang="en-US" sz="1500" dirty="0">
                <a:solidFill>
                  <a:srgbClr val="3375AB"/>
                </a:solidFill>
              </a:rPr>
              <a:t>   during (upcoming) SG meeting</a:t>
            </a:r>
          </a:p>
          <a:p>
            <a:pPr eaLnBrk="0" hangingPunct="0">
              <a:buClr>
                <a:srgbClr val="F7B909"/>
              </a:buClr>
              <a:buFont typeface="Wingdings" pitchFamily="2" charset="2"/>
              <a:buChar char="§"/>
            </a:pPr>
            <a:endParaRPr lang="en-US" sz="1700" dirty="0">
              <a:solidFill>
                <a:srgbClr val="3375AB"/>
              </a:solidFill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71488" y="784225"/>
            <a:ext cx="7700962" cy="609600"/>
          </a:xfrm>
        </p:spPr>
        <p:txBody>
          <a:bodyPr>
            <a:noAutofit/>
          </a:bodyPr>
          <a:lstStyle/>
          <a:p>
            <a:r>
              <a:rPr lang="en-US" sz="2000" dirty="0" smtClean="0">
                <a:solidFill>
                  <a:srgbClr val="307098"/>
                </a:solidFill>
                <a:latin typeface="Arial" pitchFamily="34" charset="0"/>
              </a:rPr>
              <a:t>First thoughts about the process, to be </a:t>
            </a:r>
            <a:r>
              <a:rPr lang="en-US" sz="2000" smtClean="0">
                <a:solidFill>
                  <a:srgbClr val="307098"/>
                </a:solidFill>
                <a:latin typeface="Arial" pitchFamily="34" charset="0"/>
              </a:rPr>
              <a:t>further </a:t>
            </a:r>
            <a:r>
              <a:rPr lang="en-US" sz="2000" smtClean="0">
                <a:solidFill>
                  <a:srgbClr val="307098"/>
                </a:solidFill>
                <a:latin typeface="Arial" pitchFamily="34" charset="0"/>
              </a:rPr>
              <a:t>discussed </a:t>
            </a:r>
            <a:r>
              <a:rPr lang="en-US" sz="2000" dirty="0" smtClean="0">
                <a:solidFill>
                  <a:srgbClr val="307098"/>
                </a:solidFill>
                <a:latin typeface="Arial" pitchFamily="34" charset="0"/>
              </a:rPr>
              <a:t>with the RCC </a:t>
            </a:r>
            <a:r>
              <a:rPr lang="en-US" sz="2000" dirty="0" smtClean="0">
                <a:solidFill>
                  <a:srgbClr val="307098"/>
                </a:solidFill>
                <a:latin typeface="Arial" pitchFamily="34" charset="0"/>
              </a:rPr>
              <a:t>during </a:t>
            </a:r>
            <a:r>
              <a:rPr lang="en-US" sz="2000" dirty="0" smtClean="0">
                <a:solidFill>
                  <a:srgbClr val="307098"/>
                </a:solidFill>
                <a:latin typeface="Arial" pitchFamily="34" charset="0"/>
              </a:rPr>
              <a:t>the upcoming </a:t>
            </a:r>
            <a:r>
              <a:rPr lang="en-US" sz="2000" smtClean="0">
                <a:solidFill>
                  <a:srgbClr val="307098"/>
                </a:solidFill>
                <a:latin typeface="Arial" pitchFamily="34" charset="0"/>
              </a:rPr>
              <a:t>RCC meeting (an IG meeting)</a:t>
            </a:r>
            <a:endParaRPr lang="nl-NL" sz="2000" dirty="0" smtClean="0">
              <a:solidFill>
                <a:srgbClr val="307098"/>
              </a:solidFill>
              <a:latin typeface="Arial" pitchFamily="34" charset="0"/>
            </a:endParaRPr>
          </a:p>
        </p:txBody>
      </p:sp>
      <p:sp>
        <p:nvSpPr>
          <p:cNvPr id="9219" name="Tekstvak 22"/>
          <p:cNvSpPr txBox="1">
            <a:spLocks noChangeArrowheads="1"/>
          </p:cNvSpPr>
          <p:nvPr/>
        </p:nvSpPr>
        <p:spPr bwMode="auto">
          <a:xfrm>
            <a:off x="485776" y="2731999"/>
            <a:ext cx="4606925" cy="30162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 dirty="0">
                <a:solidFill>
                  <a:srgbClr val="3366CC"/>
                </a:solidFill>
              </a:rPr>
              <a:t> </a:t>
            </a:r>
            <a:r>
              <a:rPr lang="en-US" sz="1800" dirty="0">
                <a:solidFill>
                  <a:srgbClr val="307098"/>
                </a:solidFill>
              </a:rPr>
              <a:t>Find common set of indicators </a:t>
            </a:r>
          </a:p>
          <a:p>
            <a:pPr>
              <a:buFontTx/>
              <a:buChar char="•"/>
            </a:pPr>
            <a:endParaRPr lang="en-US" dirty="0">
              <a:solidFill>
                <a:srgbClr val="307098"/>
              </a:solidFill>
            </a:endParaRPr>
          </a:p>
          <a:p>
            <a:pPr>
              <a:buFontTx/>
              <a:buChar char="•"/>
            </a:pPr>
            <a:r>
              <a:rPr lang="en-US" dirty="0">
                <a:solidFill>
                  <a:srgbClr val="307098"/>
                </a:solidFill>
              </a:rPr>
              <a:t> </a:t>
            </a:r>
            <a:r>
              <a:rPr lang="en-US" sz="1800" dirty="0" smtClean="0">
                <a:solidFill>
                  <a:srgbClr val="307098"/>
                </a:solidFill>
              </a:rPr>
              <a:t>Identify existing information (e.g. </a:t>
            </a:r>
            <a:r>
              <a:rPr lang="en-US" sz="1800" dirty="0" smtClean="0">
                <a:solidFill>
                  <a:srgbClr val="307098"/>
                </a:solidFill>
              </a:rPr>
              <a:t>        </a:t>
            </a:r>
            <a:br>
              <a:rPr lang="en-US" sz="1800" dirty="0" smtClean="0">
                <a:solidFill>
                  <a:srgbClr val="307098"/>
                </a:solidFill>
              </a:rPr>
            </a:br>
            <a:r>
              <a:rPr lang="en-US" sz="1800" dirty="0" smtClean="0">
                <a:solidFill>
                  <a:srgbClr val="307098"/>
                </a:solidFill>
              </a:rPr>
              <a:t>  national </a:t>
            </a:r>
            <a:r>
              <a:rPr lang="en-US" sz="1800" dirty="0" smtClean="0">
                <a:solidFill>
                  <a:srgbClr val="307098"/>
                </a:solidFill>
              </a:rPr>
              <a:t>reports) that can easily be used</a:t>
            </a:r>
          </a:p>
          <a:p>
            <a:pPr>
              <a:buFontTx/>
              <a:buChar char="•"/>
            </a:pPr>
            <a:endParaRPr lang="en-US" dirty="0">
              <a:solidFill>
                <a:srgbClr val="307098"/>
              </a:solidFill>
            </a:endParaRPr>
          </a:p>
          <a:p>
            <a:pPr>
              <a:buFontTx/>
              <a:buChar char="•"/>
            </a:pPr>
            <a:r>
              <a:rPr lang="en-US" dirty="0" smtClean="0">
                <a:solidFill>
                  <a:srgbClr val="307098"/>
                </a:solidFill>
              </a:rPr>
              <a:t> </a:t>
            </a:r>
            <a:r>
              <a:rPr lang="en-US" sz="1800" dirty="0" smtClean="0">
                <a:solidFill>
                  <a:srgbClr val="307098"/>
                </a:solidFill>
              </a:rPr>
              <a:t>Drafting of factsheets</a:t>
            </a:r>
          </a:p>
          <a:p>
            <a:pPr>
              <a:buFontTx/>
              <a:buChar char="•"/>
            </a:pPr>
            <a:endParaRPr lang="en-US" dirty="0">
              <a:solidFill>
                <a:srgbClr val="307098"/>
              </a:solidFill>
            </a:endParaRPr>
          </a:p>
          <a:p>
            <a:pPr>
              <a:buFontTx/>
              <a:buChar char="•"/>
            </a:pPr>
            <a:r>
              <a:rPr lang="en-US" dirty="0">
                <a:solidFill>
                  <a:srgbClr val="307098"/>
                </a:solidFill>
              </a:rPr>
              <a:t> </a:t>
            </a:r>
            <a:r>
              <a:rPr lang="en-US" sz="1800" dirty="0">
                <a:solidFill>
                  <a:srgbClr val="307098"/>
                </a:solidFill>
              </a:rPr>
              <a:t>Identify projects that </a:t>
            </a:r>
            <a:r>
              <a:rPr lang="en-US" sz="1800" dirty="0" smtClean="0">
                <a:solidFill>
                  <a:srgbClr val="307098"/>
                </a:solidFill>
              </a:rPr>
              <a:t>boosted liquidity           </a:t>
            </a:r>
            <a:br>
              <a:rPr lang="en-US" sz="1800" dirty="0" smtClean="0">
                <a:solidFill>
                  <a:srgbClr val="307098"/>
                </a:solidFill>
              </a:rPr>
            </a:br>
            <a:r>
              <a:rPr lang="en-US" sz="1800" dirty="0" smtClean="0">
                <a:solidFill>
                  <a:srgbClr val="307098"/>
                </a:solidFill>
              </a:rPr>
              <a:t>  on national level</a:t>
            </a:r>
            <a:endParaRPr lang="en-US" sz="1800" dirty="0">
              <a:solidFill>
                <a:srgbClr val="307098"/>
              </a:solidFill>
            </a:endParaRPr>
          </a:p>
          <a:p>
            <a:endParaRPr lang="en-US" dirty="0">
              <a:solidFill>
                <a:srgbClr val="307098"/>
              </a:solidFill>
            </a:endParaRPr>
          </a:p>
          <a:p>
            <a:pPr>
              <a:buFontTx/>
              <a:buChar char="•"/>
            </a:pPr>
            <a:endParaRPr lang="en-US" dirty="0">
              <a:solidFill>
                <a:srgbClr val="3366CC"/>
              </a:solidFill>
            </a:endParaRPr>
          </a:p>
        </p:txBody>
      </p:sp>
      <p:sp>
        <p:nvSpPr>
          <p:cNvPr id="9220" name="Rectangle 3"/>
          <p:cNvSpPr>
            <a:spLocks noChangeArrowheads="1"/>
          </p:cNvSpPr>
          <p:nvPr/>
        </p:nvSpPr>
        <p:spPr bwMode="auto">
          <a:xfrm>
            <a:off x="4940300" y="1989078"/>
            <a:ext cx="3848101" cy="34193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endParaRPr lang="nl-NL"/>
          </a:p>
        </p:txBody>
      </p:sp>
      <p:sp>
        <p:nvSpPr>
          <p:cNvPr id="9221" name="Tekstvak 25"/>
          <p:cNvSpPr txBox="1">
            <a:spLocks noChangeArrowheads="1"/>
          </p:cNvSpPr>
          <p:nvPr/>
        </p:nvSpPr>
        <p:spPr bwMode="auto">
          <a:xfrm>
            <a:off x="5092701" y="2161858"/>
            <a:ext cx="3695700" cy="3139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800" dirty="0" smtClean="0">
                <a:solidFill>
                  <a:srgbClr val="FFFFFF"/>
                </a:solidFill>
                <a:cs typeface="Arial" pitchFamily="34" charset="0"/>
              </a:rPr>
              <a:t>A Task Force will determine the common set of indicators….. </a:t>
            </a:r>
          </a:p>
          <a:p>
            <a:endParaRPr lang="en-US" sz="1800" dirty="0">
              <a:solidFill>
                <a:srgbClr val="FFFFFF"/>
              </a:solidFill>
              <a:cs typeface="Arial" pitchFamily="34" charset="0"/>
            </a:endParaRPr>
          </a:p>
          <a:p>
            <a:pPr algn="ctr"/>
            <a:r>
              <a:rPr lang="en-US" sz="1800" dirty="0">
                <a:solidFill>
                  <a:srgbClr val="FFFFFF"/>
                </a:solidFill>
                <a:cs typeface="Arial" pitchFamily="34" charset="0"/>
              </a:rPr>
              <a:t>… n</a:t>
            </a:r>
            <a:r>
              <a:rPr lang="en-US" sz="1800" dirty="0" smtClean="0">
                <a:solidFill>
                  <a:srgbClr val="FFFFFF"/>
                </a:solidFill>
                <a:cs typeface="Arial" pitchFamily="34" charset="0"/>
              </a:rPr>
              <a:t>ational NRA and TSO(s) jointly answer indicators &amp; identify projects that boosted liquidity on national level ….</a:t>
            </a:r>
          </a:p>
          <a:p>
            <a:endParaRPr lang="en-US" sz="1800" dirty="0">
              <a:solidFill>
                <a:srgbClr val="FFFFFF"/>
              </a:solidFill>
              <a:cs typeface="Arial" pitchFamily="34" charset="0"/>
            </a:endParaRPr>
          </a:p>
          <a:p>
            <a:pPr algn="ctr"/>
            <a:r>
              <a:rPr lang="en-US" sz="1800" dirty="0">
                <a:solidFill>
                  <a:srgbClr val="FFFFFF"/>
                </a:solidFill>
                <a:cs typeface="Arial" pitchFamily="34" charset="0"/>
              </a:rPr>
              <a:t>… </a:t>
            </a:r>
            <a:r>
              <a:rPr lang="en-US" sz="1800" dirty="0" smtClean="0">
                <a:solidFill>
                  <a:srgbClr val="FFFFFF"/>
                </a:solidFill>
                <a:cs typeface="Arial" pitchFamily="34" charset="0"/>
              </a:rPr>
              <a:t>Task Force will bundle all factsheets into report and make recommendations</a:t>
            </a:r>
            <a:endParaRPr lang="en-US" sz="1800" dirty="0">
              <a:solidFill>
                <a:srgbClr val="FFFFFF"/>
              </a:solidFill>
              <a:cs typeface="Arial" pitchFamily="34" charset="0"/>
            </a:endParaRPr>
          </a:p>
        </p:txBody>
      </p:sp>
      <p:cxnSp>
        <p:nvCxnSpPr>
          <p:cNvPr id="9222" name="Rechte verbindingslijn 28"/>
          <p:cNvCxnSpPr>
            <a:cxnSpLocks noChangeShapeType="1"/>
          </p:cNvCxnSpPr>
          <p:nvPr/>
        </p:nvCxnSpPr>
        <p:spPr bwMode="auto">
          <a:xfrm>
            <a:off x="5538788" y="2424113"/>
            <a:ext cx="2413000" cy="0"/>
          </a:xfrm>
          <a:prstGeom prst="line">
            <a:avLst/>
          </a:prstGeom>
          <a:noFill/>
          <a:ln w="12700" algn="ctr">
            <a:noFill/>
            <a:round/>
            <a:headEnd/>
            <a:tailEnd/>
          </a:ln>
        </p:spPr>
      </p:cxnSp>
      <p:sp>
        <p:nvSpPr>
          <p:cNvPr id="9223" name="Text Box 10"/>
          <p:cNvSpPr txBox="1">
            <a:spLocks noChangeArrowheads="1"/>
          </p:cNvSpPr>
          <p:nvPr/>
        </p:nvSpPr>
        <p:spPr bwMode="auto">
          <a:xfrm>
            <a:off x="498476" y="2158911"/>
            <a:ext cx="403383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sz="2000" b="1" dirty="0">
                <a:solidFill>
                  <a:srgbClr val="307098"/>
                </a:solidFill>
              </a:rPr>
              <a:t>First ideas on steps to be taken</a:t>
            </a:r>
          </a:p>
        </p:txBody>
      </p:sp>
      <p:sp>
        <p:nvSpPr>
          <p:cNvPr id="9224" name="Line 11"/>
          <p:cNvSpPr>
            <a:spLocks noChangeShapeType="1"/>
          </p:cNvSpPr>
          <p:nvPr/>
        </p:nvSpPr>
        <p:spPr bwMode="auto">
          <a:xfrm flipV="1">
            <a:off x="566738" y="2528799"/>
            <a:ext cx="3744913" cy="0"/>
          </a:xfrm>
          <a:prstGeom prst="line">
            <a:avLst/>
          </a:prstGeom>
          <a:noFill/>
          <a:ln w="15875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23" name="Foliennummernplatzhalter 3"/>
          <p:cNvSpPr>
            <a:spLocks noGrp="1"/>
          </p:cNvSpPr>
          <p:nvPr>
            <p:ph type="sldNum" sz="quarter" idx="10"/>
          </p:nvPr>
        </p:nvSpPr>
        <p:spPr>
          <a:xfrm>
            <a:off x="6861175" y="6381750"/>
            <a:ext cx="2133600" cy="476250"/>
          </a:xfrm>
          <a:prstGeom prst="rect">
            <a:avLst/>
          </a:prstGeom>
          <a:noFill/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5E7E95E2-7465-4D48-9051-FEB439C83192}" type="slidenum">
              <a:rPr lang="en-GB" sz="1400" smtClean="0">
                <a:solidFill>
                  <a:srgbClr val="000000"/>
                </a:solidFill>
              </a:rPr>
              <a:pPr/>
              <a:t>5</a:t>
            </a:fld>
            <a:endParaRPr lang="en-GB" sz="1400" smtClean="0">
              <a:solidFill>
                <a:srgbClr val="000000"/>
              </a:solidFill>
            </a:endParaRPr>
          </a:p>
        </p:txBody>
      </p:sp>
      <p:sp>
        <p:nvSpPr>
          <p:cNvPr id="86018" name="Titre 1"/>
          <p:cNvSpPr>
            <a:spLocks noGrp="1"/>
          </p:cNvSpPr>
          <p:nvPr>
            <p:ph type="ctrTitle" idx="4294967295"/>
          </p:nvPr>
        </p:nvSpPr>
        <p:spPr bwMode="auto">
          <a:xfrm>
            <a:off x="539751" y="711200"/>
            <a:ext cx="8604250" cy="76676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/>
          <a:p>
            <a:r>
              <a:rPr lang="nl-NL" sz="2000" dirty="0" smtClean="0">
                <a:solidFill>
                  <a:srgbClr val="307098"/>
                </a:solidFill>
                <a:latin typeface="Arial" pitchFamily="34" charset="0"/>
              </a:rPr>
              <a:t>Questions to participants in the </a:t>
            </a:r>
            <a:r>
              <a:rPr lang="nl-NL" sz="2000" dirty="0" smtClean="0">
                <a:solidFill>
                  <a:srgbClr val="307098"/>
                </a:solidFill>
                <a:latin typeface="Arial" pitchFamily="34" charset="0"/>
              </a:rPr>
              <a:t>RCC </a:t>
            </a:r>
            <a:r>
              <a:rPr lang="nl-NL" sz="2000" dirty="0" smtClean="0">
                <a:solidFill>
                  <a:srgbClr val="307098"/>
                </a:solidFill>
                <a:latin typeface="Arial" pitchFamily="34" charset="0"/>
              </a:rPr>
              <a:t>meeting</a:t>
            </a:r>
            <a:endParaRPr lang="en-GB" sz="2000" dirty="0" err="1" smtClean="0">
              <a:solidFill>
                <a:srgbClr val="307098"/>
              </a:solidFill>
              <a:latin typeface="Arial" pitchFamily="34" charset="0"/>
            </a:endParaRPr>
          </a:p>
        </p:txBody>
      </p:sp>
      <p:sp>
        <p:nvSpPr>
          <p:cNvPr id="8" name="Espace réservé du pied de page 3"/>
          <p:cNvSpPr txBox="1">
            <a:spLocks noGrp="1"/>
          </p:cNvSpPr>
          <p:nvPr/>
        </p:nvSpPr>
        <p:spPr bwMode="auto">
          <a:xfrm>
            <a:off x="2267745" y="188640"/>
            <a:ext cx="6876256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defTabSz="457200"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b="1" dirty="0">
              <a:solidFill>
                <a:srgbClr val="FFFFFF"/>
              </a:solidFill>
              <a:latin typeface="Verdana" pitchFamily="34" charset="0"/>
              <a:ea typeface="ＭＳ Ｐゴシック" pitchFamily="34" charset="-128"/>
            </a:endParaRPr>
          </a:p>
        </p:txBody>
      </p:sp>
      <p:sp>
        <p:nvSpPr>
          <p:cNvPr id="18" name="Tekstvak 17"/>
          <p:cNvSpPr txBox="1"/>
          <p:nvPr/>
        </p:nvSpPr>
        <p:spPr>
          <a:xfrm>
            <a:off x="539751" y="2260600"/>
            <a:ext cx="792088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nl-NL" sz="2000" dirty="0" smtClean="0">
                <a:solidFill>
                  <a:srgbClr val="307098"/>
                </a:solidFill>
              </a:rPr>
              <a:t>To what extent do you agree with the envisioned approach</a:t>
            </a:r>
            <a:r>
              <a:rPr lang="nl-NL" sz="2000" dirty="0" smtClean="0">
                <a:solidFill>
                  <a:srgbClr val="307098"/>
                </a:solidFill>
              </a:rPr>
              <a:t>?</a:t>
            </a:r>
          </a:p>
          <a:p>
            <a:pPr marL="342900" indent="-342900">
              <a:buFont typeface="+mj-lt"/>
              <a:buAutoNum type="arabicPeriod"/>
            </a:pPr>
            <a:endParaRPr lang="nl-NL" sz="2000" dirty="0" smtClean="0">
              <a:solidFill>
                <a:srgbClr val="307098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nl-NL" sz="2000" dirty="0" smtClean="0">
                <a:solidFill>
                  <a:srgbClr val="307098"/>
                </a:solidFill>
              </a:rPr>
              <a:t>What </a:t>
            </a:r>
            <a:r>
              <a:rPr lang="nl-NL" sz="2000" dirty="0" smtClean="0">
                <a:solidFill>
                  <a:srgbClr val="307098"/>
                </a:solidFill>
              </a:rPr>
              <a:t>indicators can best be used to assess market liquidity in a practical way (thus not resulting in an “academic assessment”)</a:t>
            </a:r>
          </a:p>
          <a:p>
            <a:pPr marL="342900" indent="-342900">
              <a:buFont typeface="+mj-lt"/>
              <a:buAutoNum type="arabicPeriod"/>
            </a:pPr>
            <a:endParaRPr lang="nl-NL" sz="2000" dirty="0" smtClean="0">
              <a:solidFill>
                <a:srgbClr val="307098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nl-NL" sz="2000" dirty="0" smtClean="0">
                <a:solidFill>
                  <a:srgbClr val="307098"/>
                </a:solidFill>
              </a:rPr>
              <a:t>What messages should the RCC present to the IG participants?</a:t>
            </a:r>
          </a:p>
          <a:p>
            <a:pPr marL="342900" indent="-342900">
              <a:buFont typeface="+mj-lt"/>
              <a:buAutoNum type="arabicPeriod"/>
            </a:pPr>
            <a:endParaRPr lang="nl-NL" sz="2000" dirty="0" smtClean="0">
              <a:solidFill>
                <a:srgbClr val="307098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nl-NL" sz="2000" dirty="0" smtClean="0">
                <a:solidFill>
                  <a:srgbClr val="307098"/>
                </a:solidFill>
              </a:rPr>
              <a:t>To </a:t>
            </a:r>
            <a:r>
              <a:rPr lang="nl-NL" sz="2000" dirty="0" smtClean="0">
                <a:solidFill>
                  <a:srgbClr val="307098"/>
                </a:solidFill>
              </a:rPr>
              <a:t>what extent are you willing to participate </a:t>
            </a:r>
            <a:r>
              <a:rPr lang="nl-NL" sz="2000" dirty="0" smtClean="0">
                <a:solidFill>
                  <a:srgbClr val="307098"/>
                </a:solidFill>
              </a:rPr>
              <a:t>in (and </a:t>
            </a:r>
            <a:r>
              <a:rPr lang="nl-NL" sz="2000" dirty="0" smtClean="0">
                <a:solidFill>
                  <a:srgbClr val="307098"/>
                </a:solidFill>
              </a:rPr>
              <a:t>possibly chair) the Task Force?</a:t>
            </a:r>
          </a:p>
          <a:p>
            <a:pPr marL="342900" indent="-342900">
              <a:buFont typeface="+mj-lt"/>
              <a:buAutoNum type="arabicPeriod"/>
            </a:pPr>
            <a:endParaRPr lang="nl-NL" sz="2000" dirty="0">
              <a:solidFill>
                <a:srgbClr val="307098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62941858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ACER new presentat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EAEAEA"/>
      </a:lt2>
      <a:accent1>
        <a:srgbClr val="9ECC3B"/>
      </a:accent1>
      <a:accent2>
        <a:srgbClr val="0070C0"/>
      </a:accent2>
      <a:accent3>
        <a:srgbClr val="FFFFFF"/>
      </a:accent3>
      <a:accent4>
        <a:srgbClr val="000000"/>
      </a:accent4>
      <a:accent5>
        <a:srgbClr val="CCE2AF"/>
      </a:accent5>
      <a:accent6>
        <a:srgbClr val="0065AE"/>
      </a:accent6>
      <a:hlink>
        <a:srgbClr val="39ABEB"/>
      </a:hlink>
      <a:folHlink>
        <a:srgbClr val="FC5E1A"/>
      </a:folHlink>
    </a:clrScheme>
    <a:fontScheme name="1_ACER new presentation template">
      <a:majorFont>
        <a:latin typeface="Verdana"/>
        <a:ea typeface="ＭＳ Ｐゴシック"/>
        <a:cs typeface="ＭＳ Ｐゴシック"/>
      </a:majorFont>
      <a:minorFont>
        <a:latin typeface="Verdana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ACER new presentation template 1">
        <a:dk1>
          <a:srgbClr val="000000"/>
        </a:dk1>
        <a:lt1>
          <a:srgbClr val="FFFFFF"/>
        </a:lt1>
        <a:dk2>
          <a:srgbClr val="000000"/>
        </a:dk2>
        <a:lt2>
          <a:srgbClr val="EAEAEA"/>
        </a:lt2>
        <a:accent1>
          <a:srgbClr val="9ECC3B"/>
        </a:accent1>
        <a:accent2>
          <a:srgbClr val="005BAB"/>
        </a:accent2>
        <a:accent3>
          <a:srgbClr val="FFFFFF"/>
        </a:accent3>
        <a:accent4>
          <a:srgbClr val="000000"/>
        </a:accent4>
        <a:accent5>
          <a:srgbClr val="CCE2AF"/>
        </a:accent5>
        <a:accent6>
          <a:srgbClr val="00529B"/>
        </a:accent6>
        <a:hlink>
          <a:srgbClr val="39ABEB"/>
        </a:hlink>
        <a:folHlink>
          <a:srgbClr val="FC5E1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4_ACER new presentat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EAEAEA"/>
      </a:lt2>
      <a:accent1>
        <a:srgbClr val="9ECC3B"/>
      </a:accent1>
      <a:accent2>
        <a:srgbClr val="0070C0"/>
      </a:accent2>
      <a:accent3>
        <a:srgbClr val="FFFFFF"/>
      </a:accent3>
      <a:accent4>
        <a:srgbClr val="000000"/>
      </a:accent4>
      <a:accent5>
        <a:srgbClr val="CCE2AF"/>
      </a:accent5>
      <a:accent6>
        <a:srgbClr val="0065AE"/>
      </a:accent6>
      <a:hlink>
        <a:srgbClr val="39ABEB"/>
      </a:hlink>
      <a:folHlink>
        <a:srgbClr val="FC5E1A"/>
      </a:folHlink>
    </a:clrScheme>
    <a:fontScheme name="4_ACER new presentation template">
      <a:majorFont>
        <a:latin typeface="Verdana"/>
        <a:ea typeface="ＭＳ Ｐゴシック"/>
        <a:cs typeface=""/>
      </a:majorFont>
      <a:minorFont>
        <a:latin typeface="Verdana"/>
        <a:ea typeface="ＭＳ Ｐゴシック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4_ACER new presentation template 1">
        <a:dk1>
          <a:srgbClr val="000000"/>
        </a:dk1>
        <a:lt1>
          <a:srgbClr val="FFFFFF"/>
        </a:lt1>
        <a:dk2>
          <a:srgbClr val="000000"/>
        </a:dk2>
        <a:lt2>
          <a:srgbClr val="EAEAEA"/>
        </a:lt2>
        <a:accent1>
          <a:srgbClr val="9ECC3B"/>
        </a:accent1>
        <a:accent2>
          <a:srgbClr val="005BAB"/>
        </a:accent2>
        <a:accent3>
          <a:srgbClr val="FFFFFF"/>
        </a:accent3>
        <a:accent4>
          <a:srgbClr val="000000"/>
        </a:accent4>
        <a:accent5>
          <a:srgbClr val="CCE2AF"/>
        </a:accent5>
        <a:accent6>
          <a:srgbClr val="00529B"/>
        </a:accent6>
        <a:hlink>
          <a:srgbClr val="39ABEB"/>
        </a:hlink>
        <a:folHlink>
          <a:srgbClr val="FC5E1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3_ACER new presentation template">
  <a:themeElements>
    <a:clrScheme name="Personnalisé 1">
      <a:dk1>
        <a:srgbClr val="000000"/>
      </a:dk1>
      <a:lt1>
        <a:srgbClr val="FFFFFF"/>
      </a:lt1>
      <a:dk2>
        <a:srgbClr val="000000"/>
      </a:dk2>
      <a:lt2>
        <a:srgbClr val="EAEAEA"/>
      </a:lt2>
      <a:accent1>
        <a:srgbClr val="9ECC3B"/>
      </a:accent1>
      <a:accent2>
        <a:srgbClr val="0070C0"/>
      </a:accent2>
      <a:accent3>
        <a:srgbClr val="FFFFFF"/>
      </a:accent3>
      <a:accent4>
        <a:srgbClr val="000000"/>
      </a:accent4>
      <a:accent5>
        <a:srgbClr val="CCE2AF"/>
      </a:accent5>
      <a:accent6>
        <a:srgbClr val="00529B"/>
      </a:accent6>
      <a:hlink>
        <a:srgbClr val="39ABEB"/>
      </a:hlink>
      <a:folHlink>
        <a:srgbClr val="FC5E1A"/>
      </a:folHlink>
    </a:clrScheme>
    <a:fontScheme name="3_ACER new presentation 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Office Theme 1">
        <a:dk1>
          <a:srgbClr val="000000"/>
        </a:dk1>
        <a:lt1>
          <a:srgbClr val="FFFFFF"/>
        </a:lt1>
        <a:dk2>
          <a:srgbClr val="000000"/>
        </a:dk2>
        <a:lt2>
          <a:srgbClr val="EAEAEA"/>
        </a:lt2>
        <a:accent1>
          <a:srgbClr val="9ECC3B"/>
        </a:accent1>
        <a:accent2>
          <a:srgbClr val="005BAB"/>
        </a:accent2>
        <a:accent3>
          <a:srgbClr val="FFFFFF"/>
        </a:accent3>
        <a:accent4>
          <a:srgbClr val="000000"/>
        </a:accent4>
        <a:accent5>
          <a:srgbClr val="CCE2AF"/>
        </a:accent5>
        <a:accent6>
          <a:srgbClr val="00529B"/>
        </a:accent6>
        <a:hlink>
          <a:srgbClr val="39ABEB"/>
        </a:hlink>
        <a:folHlink>
          <a:srgbClr val="FC5E1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A2D57E775526D4BB21611A364552E90" ma:contentTypeVersion="21" ma:contentTypeDescription="Create a new document." ma:contentTypeScope="" ma:versionID="77c6295e91f90f7a9cf3a15037a5619d">
  <xsd:schema xmlns:xsd="http://www.w3.org/2001/XMLSchema" xmlns:xs="http://www.w3.org/2001/XMLSchema" xmlns:p="http://schemas.microsoft.com/office/2006/metadata/properties" xmlns:ns2="985daa2e-53d8-4475-82b8-9c7d25324e34" targetNamespace="http://schemas.microsoft.com/office/2006/metadata/properties" ma:root="true" ma:fieldsID="35efc3e5b9c61b0dc7b50a186a6c1079" ns2:_="">
    <xsd:import namespace="985daa2e-53d8-4475-82b8-9c7d25324e34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ACER_Abstrac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5daa2e-53d8-4475-82b8-9c7d25324e34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ACER_Abstract" ma:index="11" nillable="true" ma:displayName="Abstract" ma:description="" ma:internalName="ACER_Abstract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DocumentWithSurveyEventReceiver</Name>
    <Synchronization>Asynchronous</Synchronization>
    <Type>10002</Type>
    <SequenceNumber>11001</SequenceNumber>
    <Assembly>Acer.DocSurvey.DataModel, Version=1.0.0.0, Culture=neutral, PublicKeyToken=4521b098f10fe6ff</Assembly>
    <Class>Acer.DocSurvey.DataModel.EventReceivers.DocumentWithSurveyEventReceiver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985daa2e-53d8-4475-82b8-9c7d25324e34">ACER-2015-16847</_dlc_DocId>
    <_dlc_DocIdUrl xmlns="985daa2e-53d8-4475-82b8-9c7d25324e34">
      <Url>http://s-do-prod-ap/en/Gas/Regional_%20Intiatives/North_West_GRI/24th_NW_RCC_Meeting/_layouts/DocIdRedir.aspx?ID=ACER-2015-16847</Url>
      <Description>ACER-2015-16847</Description>
    </_dlc_DocIdUrl>
    <ACER_Abstract xmlns="985daa2e-53d8-4475-82b8-9c7d25324e34" xsi:nil="true"/>
  </documentManagement>
</p:properties>
</file>

<file path=customXml/itemProps1.xml><?xml version="1.0" encoding="utf-8"?>
<ds:datastoreItem xmlns:ds="http://schemas.openxmlformats.org/officeDocument/2006/customXml" ds:itemID="{53ECEA3C-1724-4CB3-BF40-584D4408A8F0}"/>
</file>

<file path=customXml/itemProps2.xml><?xml version="1.0" encoding="utf-8"?>
<ds:datastoreItem xmlns:ds="http://schemas.openxmlformats.org/officeDocument/2006/customXml" ds:itemID="{435C8FA7-90C0-4A15-83C4-56184AFC7E92}"/>
</file>

<file path=customXml/itemProps3.xml><?xml version="1.0" encoding="utf-8"?>
<ds:datastoreItem xmlns:ds="http://schemas.openxmlformats.org/officeDocument/2006/customXml" ds:itemID="{40287B78-784A-44E8-AC9C-2FE6FCEAA1B5}"/>
</file>

<file path=customXml/itemProps4.xml><?xml version="1.0" encoding="utf-8"?>
<ds:datastoreItem xmlns:ds="http://schemas.openxmlformats.org/officeDocument/2006/customXml" ds:itemID="{DA1BA46F-F0D1-4128-8118-FB2E1DB2A6F1}"/>
</file>

<file path=docProps/app.xml><?xml version="1.0" encoding="utf-8"?>
<Properties xmlns="http://schemas.openxmlformats.org/officeDocument/2006/extended-properties" xmlns:vt="http://schemas.openxmlformats.org/officeDocument/2006/docPropsVTypes">
  <Template>ACER new presentation template</Template>
  <TotalTime>1234</TotalTime>
  <Words>265</Words>
  <Application>Microsoft Office PowerPoint</Application>
  <PresentationFormat>Diavoorstelling (4:3)</PresentationFormat>
  <Paragraphs>53</Paragraphs>
  <Slides>5</Slides>
  <Notes>2</Notes>
  <HiddenSlides>0</HiddenSlides>
  <MMClips>0</MMClips>
  <ScaleCrop>false</ScaleCrop>
  <HeadingPairs>
    <vt:vector size="4" baseType="variant">
      <vt:variant>
        <vt:lpstr>Thema</vt:lpstr>
      </vt:variant>
      <vt:variant>
        <vt:i4>3</vt:i4>
      </vt:variant>
      <vt:variant>
        <vt:lpstr>Diatitels</vt:lpstr>
      </vt:variant>
      <vt:variant>
        <vt:i4>5</vt:i4>
      </vt:variant>
    </vt:vector>
  </HeadingPairs>
  <TitlesOfParts>
    <vt:vector size="8" baseType="lpstr">
      <vt:lpstr>1_ACER new presentation template</vt:lpstr>
      <vt:lpstr>4_ACER new presentation template</vt:lpstr>
      <vt:lpstr>3_ACER new presentation template</vt:lpstr>
      <vt:lpstr>First thoughts on project approach   for assessing market liquidity within GRI NW</vt:lpstr>
      <vt:lpstr>The Gas Target Model has identified several steps how the internal gas market can be realized</vt:lpstr>
      <vt:lpstr>The RCC will assess market liquidity and degree of market integration of countries within the region</vt:lpstr>
      <vt:lpstr>First thoughts about the process, to be further discussed with the RCC during the upcoming RCC meeting (an IG meeting)</vt:lpstr>
      <vt:lpstr>Questions to participants in the RCC meeting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the Presentation</dc:title>
  <dc:creator>Claire CAMUS (ACER)</dc:creator>
  <cp:lastModifiedBy>mliere</cp:lastModifiedBy>
  <cp:revision>81</cp:revision>
  <dcterms:created xsi:type="dcterms:W3CDTF">2011-11-28T15:46:36Z</dcterms:created>
  <dcterms:modified xsi:type="dcterms:W3CDTF">2012-10-17T16:04:44Z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0x0101004A2D57E775526D4BB21611A364552E90</vt:lpwstr>
  </property>
  <property fmtid="{D5CDD505-2E9C-101B-9397-08002B2CF9AE}" pid="3" name="_dlc_DocIdItemGuid">
    <vt:lpwstr>f965fa16-f351-41ec-bcbb-7184588a7df8</vt:lpwstr>
  </property>
</Properties>
</file>